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1"/>
  </p:notesMasterIdLst>
  <p:handoutMasterIdLst>
    <p:handoutMasterId r:id="rId12"/>
  </p:handoutMasterIdLst>
  <p:sldIdLst>
    <p:sldId id="256" r:id="rId2"/>
    <p:sldId id="257" r:id="rId3"/>
    <p:sldId id="264" r:id="rId4"/>
    <p:sldId id="3638" r:id="rId5"/>
    <p:sldId id="261" r:id="rId6"/>
    <p:sldId id="3615" r:id="rId7"/>
    <p:sldId id="3639" r:id="rId8"/>
    <p:sldId id="3640" r:id="rId9"/>
    <p:sldId id="263"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orte" panose="03060902040502070203" pitchFamily="66" charset="0"/>
      <p:regular r:id="rId17"/>
    </p:embeddedFont>
    <p:embeddedFont>
      <p:font typeface="Mystical Woods Rough Script" panose="02000500000000000000" pitchFamily="2" charset="0"/>
      <p:regular r:id="rId18"/>
    </p:embeddedFont>
    <p:embeddedFont>
      <p:font typeface="Raleway"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859"/>
    <a:srgbClr val="0CD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5" d="100"/>
          <a:sy n="95" d="100"/>
        </p:scale>
        <p:origin x="163"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4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BF5BB4-9443-4296-BC0F-667A6A6476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793C52-6258-452A-93F2-8F15BBA93B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847DE0-676C-477B-8279-F457067394DD}" type="datetimeFigureOut">
              <a:rPr lang="en-US" smtClean="0"/>
              <a:t>9/6/2022</a:t>
            </a:fld>
            <a:endParaRPr lang="en-US"/>
          </a:p>
        </p:txBody>
      </p:sp>
      <p:sp>
        <p:nvSpPr>
          <p:cNvPr id="4" name="Footer Placeholder 3">
            <a:extLst>
              <a:ext uri="{FF2B5EF4-FFF2-40B4-BE49-F238E27FC236}">
                <a16:creationId xmlns:a16="http://schemas.microsoft.com/office/drawing/2014/main" id="{C2BE686C-DB76-4271-B3E4-96F955E2B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0E3ADD-7A31-44B9-99E1-B787CD0012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DA5E6-9DFE-442D-A477-45017BDDEB51}" type="slidenum">
              <a:rPr lang="en-US" smtClean="0"/>
              <a:t>‹#›</a:t>
            </a:fld>
            <a:endParaRPr lang="en-US"/>
          </a:p>
        </p:txBody>
      </p:sp>
    </p:spTree>
    <p:extLst>
      <p:ext uri="{BB962C8B-B14F-4D97-AF65-F5344CB8AC3E}">
        <p14:creationId xmlns:p14="http://schemas.microsoft.com/office/powerpoint/2010/main" val="244567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C84D3-FEE9-422A-A189-891A9F6F8D81}"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262E7-8EA1-429E-B217-C566EF6EB831}" type="slidenum">
              <a:rPr lang="en-US" smtClean="0"/>
              <a:t>‹#›</a:t>
            </a:fld>
            <a:endParaRPr lang="en-US"/>
          </a:p>
        </p:txBody>
      </p:sp>
    </p:spTree>
    <p:extLst>
      <p:ext uri="{BB962C8B-B14F-4D97-AF65-F5344CB8AC3E}">
        <p14:creationId xmlns:p14="http://schemas.microsoft.com/office/powerpoint/2010/main" val="272467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F0A397C0-62CF-45BA-ACDE-1682061F9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484" y="0"/>
            <a:ext cx="11282516" cy="6858000"/>
          </a:xfrm>
          <a:prstGeom prst="rect">
            <a:avLst/>
          </a:prstGeom>
        </p:spPr>
      </p:pic>
      <p:pic>
        <p:nvPicPr>
          <p:cNvPr id="10" name="Picture 9" descr="Shape&#10;&#10;Description automatically generated">
            <a:extLst>
              <a:ext uri="{FF2B5EF4-FFF2-40B4-BE49-F238E27FC236}">
                <a16:creationId xmlns:a16="http://schemas.microsoft.com/office/drawing/2014/main" id="{D5AF1F25-4BCE-4421-92AD-4A83F20284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326292"/>
            <a:ext cx="11603060" cy="4860324"/>
          </a:xfrm>
          <a:prstGeom prst="rect">
            <a:avLst/>
          </a:prstGeom>
        </p:spPr>
      </p:pic>
      <p:sp>
        <p:nvSpPr>
          <p:cNvPr id="2" name="Title 1">
            <a:extLst>
              <a:ext uri="{FF2B5EF4-FFF2-40B4-BE49-F238E27FC236}">
                <a16:creationId xmlns:a16="http://schemas.microsoft.com/office/drawing/2014/main" id="{CD477C2C-31CA-4419-B012-C7704DFAA515}"/>
              </a:ext>
            </a:extLst>
          </p:cNvPr>
          <p:cNvSpPr>
            <a:spLocks noGrp="1"/>
          </p:cNvSpPr>
          <p:nvPr>
            <p:ph type="ctrTitle" hasCustomPrompt="1"/>
          </p:nvPr>
        </p:nvSpPr>
        <p:spPr>
          <a:xfrm>
            <a:off x="840259" y="1968842"/>
            <a:ext cx="7998942" cy="1895347"/>
          </a:xfrm>
        </p:spPr>
        <p:txBody>
          <a:bodyPr anchor="b"/>
          <a:lstStyle>
            <a:lvl1pPr algn="l">
              <a:defRPr sz="6000">
                <a:solidFill>
                  <a:srgbClr val="0CDAE8"/>
                </a:solidFill>
                <a:latin typeface="+mn-lt"/>
              </a:defRPr>
            </a:lvl1pPr>
          </a:lstStyle>
          <a:p>
            <a:r>
              <a:rPr lang="en-US" dirty="0"/>
              <a:t>Presentation Title Here</a:t>
            </a:r>
          </a:p>
        </p:txBody>
      </p:sp>
      <p:sp>
        <p:nvSpPr>
          <p:cNvPr id="3" name="Subtitle 2">
            <a:extLst>
              <a:ext uri="{FF2B5EF4-FFF2-40B4-BE49-F238E27FC236}">
                <a16:creationId xmlns:a16="http://schemas.microsoft.com/office/drawing/2014/main" id="{371EBCA4-5B53-4B04-AD86-0083E2ABDA71}"/>
              </a:ext>
            </a:extLst>
          </p:cNvPr>
          <p:cNvSpPr>
            <a:spLocks noGrp="1"/>
          </p:cNvSpPr>
          <p:nvPr>
            <p:ph type="subTitle" idx="1" hasCustomPrompt="1"/>
          </p:nvPr>
        </p:nvSpPr>
        <p:spPr>
          <a:xfrm>
            <a:off x="847182" y="3956265"/>
            <a:ext cx="7991336" cy="1655762"/>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a:t>
            </a:r>
          </a:p>
        </p:txBody>
      </p:sp>
      <p:pic>
        <p:nvPicPr>
          <p:cNvPr id="18" name="Picture 17" descr="Text&#10;&#10;Description automatically generated">
            <a:extLst>
              <a:ext uri="{FF2B5EF4-FFF2-40B4-BE49-F238E27FC236}">
                <a16:creationId xmlns:a16="http://schemas.microsoft.com/office/drawing/2014/main" id="{ABD18447-8CEC-43DD-BA02-6D1C87E64A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0259" y="403655"/>
            <a:ext cx="2465579" cy="584886"/>
          </a:xfrm>
          <a:prstGeom prst="rect">
            <a:avLst/>
          </a:prstGeom>
        </p:spPr>
      </p:pic>
    </p:spTree>
    <p:extLst>
      <p:ext uri="{BB962C8B-B14F-4D97-AF65-F5344CB8AC3E}">
        <p14:creationId xmlns:p14="http://schemas.microsoft.com/office/powerpoint/2010/main" val="149364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648B77-A443-4BF0-8FEB-E36E67F3C5E6}"/>
              </a:ext>
            </a:extLst>
          </p:cNvPr>
          <p:cNvSpPr/>
          <p:nvPr userDrawn="1"/>
        </p:nvSpPr>
        <p:spPr>
          <a:xfrm>
            <a:off x="0" y="0"/>
            <a:ext cx="12192000" cy="171347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DFECF4C4-579B-41A2-9693-7F248F9F0A31}"/>
              </a:ext>
            </a:extLst>
          </p:cNvPr>
          <p:cNvSpPr>
            <a:spLocks noGrp="1"/>
          </p:cNvSpPr>
          <p:nvPr>
            <p:ph type="title"/>
          </p:nvPr>
        </p:nvSpPr>
        <p:spPr>
          <a:xfrm>
            <a:off x="838200" y="365125"/>
            <a:ext cx="10515600" cy="1325563"/>
          </a:xfrm>
        </p:spPr>
        <p:txBody>
          <a:bodyPr/>
          <a:lstStyle>
            <a:lvl1pPr>
              <a:defRPr>
                <a:solidFill>
                  <a:srgbClr val="0CDAE8"/>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379A5C-97CC-41F6-BA04-43FEA86417A2}"/>
              </a:ext>
            </a:extLst>
          </p:cNvPr>
          <p:cNvSpPr>
            <a:spLocks noGrp="1"/>
          </p:cNvSpPr>
          <p:nvPr>
            <p:ph idx="1" hasCustomPrompt="1"/>
          </p:nvPr>
        </p:nvSpPr>
        <p:spPr>
          <a:xfrm>
            <a:off x="832023" y="2624138"/>
            <a:ext cx="8015415" cy="3552825"/>
          </a:xfrm>
        </p:spPr>
        <p:txBody>
          <a:bodyPr>
            <a:normAutofit/>
          </a:bodyPr>
          <a:lstStyle>
            <a:lvl1pPr>
              <a:defRPr sz="1800">
                <a:solidFill>
                  <a:srgbClr val="032859"/>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lvl="0"/>
            <a:r>
              <a:rPr lang="en-US" dirty="0" err="1"/>
              <a:t>Facilisis</a:t>
            </a:r>
            <a:r>
              <a:rPr lang="en-US" dirty="0"/>
              <a:t> magna </a:t>
            </a:r>
            <a:r>
              <a:rPr lang="en-US" dirty="0" err="1"/>
              <a:t>etiam</a:t>
            </a:r>
            <a:r>
              <a:rPr lang="en-US" dirty="0"/>
              <a:t> </a:t>
            </a:r>
            <a:r>
              <a:rPr lang="en-US" dirty="0" err="1"/>
              <a:t>tempor</a:t>
            </a:r>
            <a:r>
              <a:rPr lang="en-US" dirty="0"/>
              <a:t> orci </a:t>
            </a:r>
            <a:r>
              <a:rPr lang="en-US" dirty="0" err="1"/>
              <a:t>eu</a:t>
            </a:r>
            <a:r>
              <a:rPr lang="en-US" dirty="0"/>
              <a:t> </a:t>
            </a:r>
            <a:r>
              <a:rPr lang="en-US" dirty="0" err="1"/>
              <a:t>lobortis</a:t>
            </a:r>
            <a:r>
              <a:rPr lang="en-US" dirty="0"/>
              <a:t> </a:t>
            </a:r>
            <a:r>
              <a:rPr lang="en-US" dirty="0" err="1"/>
              <a:t>elementum</a:t>
            </a:r>
            <a:r>
              <a:rPr lang="en-US" dirty="0"/>
              <a:t>. Ipsum dolor sit amet consectetur </a:t>
            </a:r>
            <a:r>
              <a:rPr lang="en-US" dirty="0" err="1"/>
              <a:t>adipiscing</a:t>
            </a:r>
            <a:r>
              <a:rPr lang="en-US" dirty="0"/>
              <a:t>. Urna cursus </a:t>
            </a:r>
            <a:r>
              <a:rPr lang="en-US" dirty="0" err="1"/>
              <a:t>eget</a:t>
            </a:r>
            <a:r>
              <a:rPr lang="en-US" dirty="0"/>
              <a:t> </a:t>
            </a:r>
            <a:r>
              <a:rPr lang="en-US" dirty="0" err="1"/>
              <a:t>nunc</a:t>
            </a:r>
            <a:r>
              <a:rPr lang="en-US" dirty="0"/>
              <a:t> </a:t>
            </a:r>
            <a:r>
              <a:rPr lang="en-US" dirty="0" err="1"/>
              <a:t>scelerisque</a:t>
            </a:r>
            <a:r>
              <a:rPr lang="en-US" dirty="0"/>
              <a:t> viverra </a:t>
            </a:r>
            <a:r>
              <a:rPr lang="en-US" dirty="0" err="1"/>
              <a:t>mauris</a:t>
            </a:r>
            <a:r>
              <a:rPr lang="en-US" dirty="0"/>
              <a:t> in </a:t>
            </a:r>
            <a:r>
              <a:rPr lang="en-US" dirty="0" err="1"/>
              <a:t>aliquam</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Facilisis</a:t>
            </a:r>
            <a:r>
              <a:rPr lang="en-US" dirty="0"/>
              <a:t> magna </a:t>
            </a:r>
            <a:r>
              <a:rPr lang="en-US" dirty="0" err="1"/>
              <a:t>etiam</a:t>
            </a:r>
            <a:r>
              <a:rPr lang="en-US" dirty="0"/>
              <a:t> </a:t>
            </a:r>
            <a:r>
              <a:rPr lang="en-US" dirty="0" err="1"/>
              <a:t>tempor</a:t>
            </a:r>
            <a:r>
              <a:rPr lang="en-US" dirty="0"/>
              <a:t> orci </a:t>
            </a:r>
            <a:r>
              <a:rPr lang="en-US" dirty="0" err="1"/>
              <a:t>eu</a:t>
            </a:r>
            <a:r>
              <a:rPr lang="en-US" dirty="0"/>
              <a:t> </a:t>
            </a:r>
            <a:r>
              <a:rPr lang="en-US" dirty="0" err="1"/>
              <a:t>lobortis</a:t>
            </a:r>
            <a:r>
              <a:rPr lang="en-US" dirty="0"/>
              <a:t> </a:t>
            </a:r>
            <a:r>
              <a:rPr lang="en-US" dirty="0" err="1"/>
              <a:t>elementum</a:t>
            </a:r>
            <a:r>
              <a:rPr lang="en-US" dirty="0"/>
              <a:t>. Ipsum dolor sit amet consectetur </a:t>
            </a:r>
            <a:r>
              <a:rPr lang="en-US" dirty="0" err="1"/>
              <a:t>adipiscing</a:t>
            </a:r>
            <a:r>
              <a:rPr lang="en-US" dirty="0"/>
              <a:t>. Urna cursus </a:t>
            </a:r>
            <a:r>
              <a:rPr lang="en-US" dirty="0" err="1"/>
              <a:t>eget</a:t>
            </a:r>
            <a:r>
              <a:rPr lang="en-US" dirty="0"/>
              <a:t> </a:t>
            </a:r>
            <a:r>
              <a:rPr lang="en-US" dirty="0" err="1"/>
              <a:t>nunc</a:t>
            </a:r>
            <a:r>
              <a:rPr lang="en-US" dirty="0"/>
              <a:t> </a:t>
            </a:r>
            <a:r>
              <a:rPr lang="en-US" dirty="0" err="1"/>
              <a:t>scelerisque</a:t>
            </a:r>
            <a:r>
              <a:rPr lang="en-US" dirty="0"/>
              <a:t> viverra </a:t>
            </a:r>
            <a:r>
              <a:rPr lang="en-US" dirty="0" err="1"/>
              <a:t>mauris</a:t>
            </a:r>
            <a:r>
              <a:rPr lang="en-US" dirty="0"/>
              <a:t> in </a:t>
            </a:r>
            <a:r>
              <a:rPr lang="en-US" dirty="0" err="1"/>
              <a:t>aliquam</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Facilisis</a:t>
            </a:r>
            <a:r>
              <a:rPr lang="en-US" dirty="0"/>
              <a:t> magna </a:t>
            </a:r>
            <a:r>
              <a:rPr lang="en-US" dirty="0" err="1"/>
              <a:t>etiam</a:t>
            </a:r>
            <a:r>
              <a:rPr lang="en-US" dirty="0"/>
              <a:t> </a:t>
            </a:r>
            <a:r>
              <a:rPr lang="en-US" dirty="0" err="1"/>
              <a:t>tempor</a:t>
            </a:r>
            <a:r>
              <a:rPr lang="en-US" dirty="0"/>
              <a:t> orci </a:t>
            </a:r>
            <a:r>
              <a:rPr lang="en-US" dirty="0" err="1"/>
              <a:t>eu</a:t>
            </a:r>
            <a:r>
              <a:rPr lang="en-US" dirty="0"/>
              <a:t> </a:t>
            </a:r>
            <a:r>
              <a:rPr lang="en-US" dirty="0" err="1"/>
              <a:t>lobortis</a:t>
            </a:r>
            <a:r>
              <a:rPr lang="en-US" dirty="0"/>
              <a:t> </a:t>
            </a:r>
            <a:r>
              <a:rPr lang="en-US" dirty="0" err="1"/>
              <a:t>elementum</a:t>
            </a:r>
            <a:r>
              <a:rPr lang="en-US" dirty="0"/>
              <a:t>. Ipsum dolor sit amet consectetur </a:t>
            </a:r>
            <a:r>
              <a:rPr lang="en-US" dirty="0" err="1"/>
              <a:t>adipiscing</a:t>
            </a:r>
            <a:r>
              <a:rPr lang="en-US" dirty="0"/>
              <a:t>. Urna cursus </a:t>
            </a:r>
            <a:r>
              <a:rPr lang="en-US" dirty="0" err="1"/>
              <a:t>eget</a:t>
            </a:r>
            <a:r>
              <a:rPr lang="en-US" dirty="0"/>
              <a:t> </a:t>
            </a:r>
            <a:r>
              <a:rPr lang="en-US" dirty="0" err="1"/>
              <a:t>nunc</a:t>
            </a:r>
            <a:r>
              <a:rPr lang="en-US" dirty="0"/>
              <a:t> </a:t>
            </a:r>
            <a:r>
              <a:rPr lang="en-US" dirty="0" err="1"/>
              <a:t>scelerisque</a:t>
            </a:r>
            <a:r>
              <a:rPr lang="en-US" dirty="0"/>
              <a:t> viverra </a:t>
            </a:r>
            <a:r>
              <a:rPr lang="en-US" dirty="0" err="1"/>
              <a:t>mauris</a:t>
            </a:r>
            <a:r>
              <a:rPr lang="en-US" dirty="0"/>
              <a:t> in </a:t>
            </a:r>
            <a:r>
              <a:rPr lang="en-US" dirty="0" err="1"/>
              <a:t>aliquam</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lvl="0"/>
            <a:endParaRPr lang="en-US" dirty="0"/>
          </a:p>
        </p:txBody>
      </p:sp>
      <p:pic>
        <p:nvPicPr>
          <p:cNvPr id="9" name="Picture 8">
            <a:extLst>
              <a:ext uri="{FF2B5EF4-FFF2-40B4-BE49-F238E27FC236}">
                <a16:creationId xmlns:a16="http://schemas.microsoft.com/office/drawing/2014/main" id="{B6AD36B6-D9EA-4191-B847-6C2D73DF3C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994" y="6339036"/>
            <a:ext cx="1655806" cy="392791"/>
          </a:xfrm>
          <a:prstGeom prst="rect">
            <a:avLst/>
          </a:prstGeom>
        </p:spPr>
      </p:pic>
      <p:sp>
        <p:nvSpPr>
          <p:cNvPr id="5" name="Text Placeholder 4">
            <a:extLst>
              <a:ext uri="{FF2B5EF4-FFF2-40B4-BE49-F238E27FC236}">
                <a16:creationId xmlns:a16="http://schemas.microsoft.com/office/drawing/2014/main" id="{00D23822-615B-43FF-8E3C-B3DAFEE13A70}"/>
              </a:ext>
            </a:extLst>
          </p:cNvPr>
          <p:cNvSpPr>
            <a:spLocks noGrp="1"/>
          </p:cNvSpPr>
          <p:nvPr>
            <p:ph type="body" sz="quarter" idx="11" hasCustomPrompt="1"/>
          </p:nvPr>
        </p:nvSpPr>
        <p:spPr>
          <a:xfrm>
            <a:off x="840260" y="2108200"/>
            <a:ext cx="8031892"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8" name="Slide Number Placeholder 5">
            <a:extLst>
              <a:ext uri="{FF2B5EF4-FFF2-40B4-BE49-F238E27FC236}">
                <a16:creationId xmlns:a16="http://schemas.microsoft.com/office/drawing/2014/main" id="{DB52C8E9-E8A3-4ECB-8615-D0553B11CC1D}"/>
              </a:ext>
            </a:extLst>
          </p:cNvPr>
          <p:cNvSpPr>
            <a:spLocks noGrp="1"/>
          </p:cNvSpPr>
          <p:nvPr>
            <p:ph type="sldNum" sz="quarter" idx="12"/>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196668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7B2AB3-49BA-42A6-A3BE-069FD13FA869}"/>
              </a:ext>
            </a:extLst>
          </p:cNvPr>
          <p:cNvSpPr/>
          <p:nvPr userDrawn="1"/>
        </p:nvSpPr>
        <p:spPr>
          <a:xfrm>
            <a:off x="0" y="0"/>
            <a:ext cx="12192000"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5" name="Picture 4" descr="Text&#10;&#10;Description automatically generated">
            <a:extLst>
              <a:ext uri="{FF2B5EF4-FFF2-40B4-BE49-F238E27FC236}">
                <a16:creationId xmlns:a16="http://schemas.microsoft.com/office/drawing/2014/main" id="{6CE99AE1-C977-4019-836F-8FCE311B3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415" y="6342944"/>
            <a:ext cx="1656385" cy="388883"/>
          </a:xfrm>
          <a:prstGeom prst="rect">
            <a:avLst/>
          </a:prstGeom>
        </p:spPr>
      </p:pic>
      <p:sp>
        <p:nvSpPr>
          <p:cNvPr id="8" name="Rectangle 7">
            <a:extLst>
              <a:ext uri="{FF2B5EF4-FFF2-40B4-BE49-F238E27FC236}">
                <a16:creationId xmlns:a16="http://schemas.microsoft.com/office/drawing/2014/main" id="{A0421D60-FE95-4B94-AD26-5A6F57AEA061}"/>
              </a:ext>
            </a:extLst>
          </p:cNvPr>
          <p:cNvSpPr/>
          <p:nvPr userDrawn="1"/>
        </p:nvSpPr>
        <p:spPr>
          <a:xfrm>
            <a:off x="0" y="0"/>
            <a:ext cx="12192000" cy="171347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9" name="Title 1">
            <a:extLst>
              <a:ext uri="{FF2B5EF4-FFF2-40B4-BE49-F238E27FC236}">
                <a16:creationId xmlns:a16="http://schemas.microsoft.com/office/drawing/2014/main" id="{2A2607C0-768A-460B-8724-F16B9F2FC873}"/>
              </a:ext>
            </a:extLst>
          </p:cNvPr>
          <p:cNvSpPr>
            <a:spLocks noGrp="1"/>
          </p:cNvSpPr>
          <p:nvPr>
            <p:ph type="title"/>
          </p:nvPr>
        </p:nvSpPr>
        <p:spPr>
          <a:xfrm>
            <a:off x="838200" y="365125"/>
            <a:ext cx="10515600" cy="1325563"/>
          </a:xfrm>
        </p:spPr>
        <p:txBody>
          <a:bodyPr/>
          <a:lstStyle>
            <a:lvl1pPr>
              <a:defRPr>
                <a:solidFill>
                  <a:srgbClr val="032859"/>
                </a:solidFill>
                <a:latin typeface="+mn-lt"/>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CF7C52BD-7D10-400E-9E4F-594EFE3EC100}"/>
              </a:ext>
            </a:extLst>
          </p:cNvPr>
          <p:cNvSpPr>
            <a:spLocks noGrp="1"/>
          </p:cNvSpPr>
          <p:nvPr>
            <p:ph idx="1" hasCustomPrompt="1"/>
          </p:nvPr>
        </p:nvSpPr>
        <p:spPr>
          <a:xfrm>
            <a:off x="832023" y="2624138"/>
            <a:ext cx="8015415" cy="3552825"/>
          </a:xfrm>
        </p:spPr>
        <p:txBody>
          <a:bodyPr>
            <a:normAutofit/>
          </a:bodyPr>
          <a:lstStyle>
            <a:lvl1pPr>
              <a:defRPr sz="1800">
                <a:solidFill>
                  <a:schemeClr val="bg1"/>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lvl="0"/>
            <a:r>
              <a:rPr lang="en-US" dirty="0" err="1"/>
              <a:t>Facilisis</a:t>
            </a:r>
            <a:r>
              <a:rPr lang="en-US" dirty="0"/>
              <a:t> magna </a:t>
            </a:r>
            <a:r>
              <a:rPr lang="en-US" dirty="0" err="1"/>
              <a:t>etiam</a:t>
            </a:r>
            <a:r>
              <a:rPr lang="en-US" dirty="0"/>
              <a:t> </a:t>
            </a:r>
            <a:r>
              <a:rPr lang="en-US" dirty="0" err="1"/>
              <a:t>tempor</a:t>
            </a:r>
            <a:r>
              <a:rPr lang="en-US" dirty="0"/>
              <a:t> orci </a:t>
            </a:r>
            <a:r>
              <a:rPr lang="en-US" dirty="0" err="1"/>
              <a:t>eu</a:t>
            </a:r>
            <a:r>
              <a:rPr lang="en-US" dirty="0"/>
              <a:t> </a:t>
            </a:r>
            <a:r>
              <a:rPr lang="en-US" dirty="0" err="1"/>
              <a:t>lobortis</a:t>
            </a:r>
            <a:r>
              <a:rPr lang="en-US" dirty="0"/>
              <a:t> </a:t>
            </a:r>
            <a:r>
              <a:rPr lang="en-US" dirty="0" err="1"/>
              <a:t>elementum</a:t>
            </a:r>
            <a:r>
              <a:rPr lang="en-US" dirty="0"/>
              <a:t>. Ipsum dolor sit amet consectetur </a:t>
            </a:r>
            <a:r>
              <a:rPr lang="en-US" dirty="0" err="1"/>
              <a:t>adipiscing</a:t>
            </a:r>
            <a:r>
              <a:rPr lang="en-US" dirty="0"/>
              <a:t>. Urna cursus </a:t>
            </a:r>
            <a:r>
              <a:rPr lang="en-US" dirty="0" err="1"/>
              <a:t>eget</a:t>
            </a:r>
            <a:r>
              <a:rPr lang="en-US" dirty="0"/>
              <a:t> </a:t>
            </a:r>
            <a:r>
              <a:rPr lang="en-US" dirty="0" err="1"/>
              <a:t>nunc</a:t>
            </a:r>
            <a:r>
              <a:rPr lang="en-US" dirty="0"/>
              <a:t> </a:t>
            </a:r>
            <a:r>
              <a:rPr lang="en-US" dirty="0" err="1"/>
              <a:t>scelerisque</a:t>
            </a:r>
            <a:r>
              <a:rPr lang="en-US" dirty="0"/>
              <a:t> viverra </a:t>
            </a:r>
            <a:r>
              <a:rPr lang="en-US" dirty="0" err="1"/>
              <a:t>mauris</a:t>
            </a:r>
            <a:r>
              <a:rPr lang="en-US" dirty="0"/>
              <a:t> in </a:t>
            </a:r>
            <a:r>
              <a:rPr lang="en-US" dirty="0" err="1"/>
              <a:t>aliquam</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Facilisis</a:t>
            </a:r>
            <a:r>
              <a:rPr lang="en-US" dirty="0"/>
              <a:t> magna </a:t>
            </a:r>
            <a:r>
              <a:rPr lang="en-US" dirty="0" err="1"/>
              <a:t>etiam</a:t>
            </a:r>
            <a:r>
              <a:rPr lang="en-US" dirty="0"/>
              <a:t> </a:t>
            </a:r>
            <a:r>
              <a:rPr lang="en-US" dirty="0" err="1"/>
              <a:t>tempor</a:t>
            </a:r>
            <a:r>
              <a:rPr lang="en-US" dirty="0"/>
              <a:t> orci </a:t>
            </a:r>
            <a:r>
              <a:rPr lang="en-US" dirty="0" err="1"/>
              <a:t>eu</a:t>
            </a:r>
            <a:r>
              <a:rPr lang="en-US" dirty="0"/>
              <a:t> </a:t>
            </a:r>
            <a:r>
              <a:rPr lang="en-US" dirty="0" err="1"/>
              <a:t>lobortis</a:t>
            </a:r>
            <a:r>
              <a:rPr lang="en-US" dirty="0"/>
              <a:t> </a:t>
            </a:r>
            <a:r>
              <a:rPr lang="en-US" dirty="0" err="1"/>
              <a:t>elementum</a:t>
            </a:r>
            <a:r>
              <a:rPr lang="en-US" dirty="0"/>
              <a:t>. Ipsum dolor sit amet consectetur </a:t>
            </a:r>
            <a:r>
              <a:rPr lang="en-US" dirty="0" err="1"/>
              <a:t>adipiscing</a:t>
            </a:r>
            <a:r>
              <a:rPr lang="en-US" dirty="0"/>
              <a:t>. Urna cursus </a:t>
            </a:r>
            <a:r>
              <a:rPr lang="en-US" dirty="0" err="1"/>
              <a:t>eget</a:t>
            </a:r>
            <a:r>
              <a:rPr lang="en-US" dirty="0"/>
              <a:t> </a:t>
            </a:r>
            <a:r>
              <a:rPr lang="en-US" dirty="0" err="1"/>
              <a:t>nunc</a:t>
            </a:r>
            <a:r>
              <a:rPr lang="en-US" dirty="0"/>
              <a:t> </a:t>
            </a:r>
            <a:r>
              <a:rPr lang="en-US" dirty="0" err="1"/>
              <a:t>scelerisque</a:t>
            </a:r>
            <a:r>
              <a:rPr lang="en-US" dirty="0"/>
              <a:t> viverra </a:t>
            </a:r>
            <a:r>
              <a:rPr lang="en-US" dirty="0" err="1"/>
              <a:t>mauris</a:t>
            </a:r>
            <a:r>
              <a:rPr lang="en-US" dirty="0"/>
              <a:t> in </a:t>
            </a:r>
            <a:r>
              <a:rPr lang="en-US" dirty="0" err="1"/>
              <a:t>aliquam</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Facilisis</a:t>
            </a:r>
            <a:r>
              <a:rPr lang="en-US" dirty="0"/>
              <a:t> magna </a:t>
            </a:r>
            <a:r>
              <a:rPr lang="en-US" dirty="0" err="1"/>
              <a:t>etiam</a:t>
            </a:r>
            <a:r>
              <a:rPr lang="en-US" dirty="0"/>
              <a:t> </a:t>
            </a:r>
            <a:r>
              <a:rPr lang="en-US" dirty="0" err="1"/>
              <a:t>tempor</a:t>
            </a:r>
            <a:r>
              <a:rPr lang="en-US" dirty="0"/>
              <a:t> orci </a:t>
            </a:r>
            <a:r>
              <a:rPr lang="en-US" dirty="0" err="1"/>
              <a:t>eu</a:t>
            </a:r>
            <a:r>
              <a:rPr lang="en-US" dirty="0"/>
              <a:t> </a:t>
            </a:r>
            <a:r>
              <a:rPr lang="en-US" dirty="0" err="1"/>
              <a:t>lobortis</a:t>
            </a:r>
            <a:r>
              <a:rPr lang="en-US" dirty="0"/>
              <a:t> </a:t>
            </a:r>
            <a:r>
              <a:rPr lang="en-US" dirty="0" err="1"/>
              <a:t>elementum</a:t>
            </a:r>
            <a:r>
              <a:rPr lang="en-US" dirty="0"/>
              <a:t>. Ipsum dolor sit amet consectetur </a:t>
            </a:r>
            <a:r>
              <a:rPr lang="en-US" dirty="0" err="1"/>
              <a:t>adipiscing</a:t>
            </a:r>
            <a:r>
              <a:rPr lang="en-US" dirty="0"/>
              <a:t>. Urna cursus </a:t>
            </a:r>
            <a:r>
              <a:rPr lang="en-US" dirty="0" err="1"/>
              <a:t>eget</a:t>
            </a:r>
            <a:r>
              <a:rPr lang="en-US" dirty="0"/>
              <a:t> </a:t>
            </a:r>
            <a:r>
              <a:rPr lang="en-US" dirty="0" err="1"/>
              <a:t>nunc</a:t>
            </a:r>
            <a:r>
              <a:rPr lang="en-US" dirty="0"/>
              <a:t> </a:t>
            </a:r>
            <a:r>
              <a:rPr lang="en-US" dirty="0" err="1"/>
              <a:t>scelerisque</a:t>
            </a:r>
            <a:r>
              <a:rPr lang="en-US" dirty="0"/>
              <a:t> viverra </a:t>
            </a:r>
            <a:r>
              <a:rPr lang="en-US" dirty="0" err="1"/>
              <a:t>mauris</a:t>
            </a:r>
            <a:r>
              <a:rPr lang="en-US" dirty="0"/>
              <a:t> in </a:t>
            </a:r>
            <a:r>
              <a:rPr lang="en-US" dirty="0" err="1"/>
              <a:t>aliquam</a:t>
            </a: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lvl="0"/>
            <a:endParaRPr lang="en-US" dirty="0"/>
          </a:p>
        </p:txBody>
      </p:sp>
      <p:sp>
        <p:nvSpPr>
          <p:cNvPr id="16" name="Text Placeholder 4">
            <a:extLst>
              <a:ext uri="{FF2B5EF4-FFF2-40B4-BE49-F238E27FC236}">
                <a16:creationId xmlns:a16="http://schemas.microsoft.com/office/drawing/2014/main" id="{BA807A41-6EF1-4421-BD72-B20D0F30E4F6}"/>
              </a:ext>
            </a:extLst>
          </p:cNvPr>
          <p:cNvSpPr>
            <a:spLocks noGrp="1"/>
          </p:cNvSpPr>
          <p:nvPr>
            <p:ph type="body" sz="quarter" idx="11" hasCustomPrompt="1"/>
          </p:nvPr>
        </p:nvSpPr>
        <p:spPr>
          <a:xfrm>
            <a:off x="840260" y="2108200"/>
            <a:ext cx="8031892"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12" name="Slide Number Placeholder 5">
            <a:extLst>
              <a:ext uri="{FF2B5EF4-FFF2-40B4-BE49-F238E27FC236}">
                <a16:creationId xmlns:a16="http://schemas.microsoft.com/office/drawing/2014/main" id="{AE660978-77CC-472B-8362-1C66DBEECD11}"/>
              </a:ext>
            </a:extLst>
          </p:cNvPr>
          <p:cNvSpPr>
            <a:spLocks noGrp="1"/>
          </p:cNvSpPr>
          <p:nvPr>
            <p:ph type="sldNum" sz="quarter" idx="12"/>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210590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Column -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9A5C-97CC-41F6-BA04-43FEA86417A2}"/>
              </a:ext>
            </a:extLst>
          </p:cNvPr>
          <p:cNvSpPr>
            <a:spLocks noGrp="1"/>
          </p:cNvSpPr>
          <p:nvPr>
            <p:ph idx="1" hasCustomPrompt="1"/>
          </p:nvPr>
        </p:nvSpPr>
        <p:spPr>
          <a:xfrm>
            <a:off x="838199" y="2636108"/>
            <a:ext cx="4920050" cy="3540854"/>
          </a:xfrm>
        </p:spPr>
        <p:txBody>
          <a:bodyPr>
            <a:normAutofit/>
          </a:bodyPr>
          <a:lstStyle>
            <a:lvl1pPr marL="0" indent="0">
              <a:buNone/>
              <a:defRPr sz="1800">
                <a:solidFill>
                  <a:srgbClr val="032859"/>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8" name="Rectangle 7">
            <a:extLst>
              <a:ext uri="{FF2B5EF4-FFF2-40B4-BE49-F238E27FC236}">
                <a16:creationId xmlns:a16="http://schemas.microsoft.com/office/drawing/2014/main" id="{8665C8AE-91EC-4E10-BFC1-E1ACF85B0F6B}"/>
              </a:ext>
            </a:extLst>
          </p:cNvPr>
          <p:cNvSpPr/>
          <p:nvPr userDrawn="1"/>
        </p:nvSpPr>
        <p:spPr>
          <a:xfrm>
            <a:off x="0" y="0"/>
            <a:ext cx="12192000" cy="171347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9" name="Title 1">
            <a:extLst>
              <a:ext uri="{FF2B5EF4-FFF2-40B4-BE49-F238E27FC236}">
                <a16:creationId xmlns:a16="http://schemas.microsoft.com/office/drawing/2014/main" id="{7A6928DD-AF88-42E3-A9EC-19EF9C5BD911}"/>
              </a:ext>
            </a:extLst>
          </p:cNvPr>
          <p:cNvSpPr>
            <a:spLocks noGrp="1"/>
          </p:cNvSpPr>
          <p:nvPr>
            <p:ph type="title"/>
          </p:nvPr>
        </p:nvSpPr>
        <p:spPr>
          <a:xfrm>
            <a:off x="838200" y="365125"/>
            <a:ext cx="10515600" cy="1325563"/>
          </a:xfrm>
        </p:spPr>
        <p:txBody>
          <a:bodyPr/>
          <a:lstStyle>
            <a:lvl1pPr>
              <a:defRPr>
                <a:solidFill>
                  <a:srgbClr val="0CDAE8"/>
                </a:solidFill>
                <a:latin typeface="+mn-lt"/>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4349E044-146C-4CE4-934B-A342A319ECC8}"/>
              </a:ext>
            </a:extLst>
          </p:cNvPr>
          <p:cNvSpPr>
            <a:spLocks noGrp="1"/>
          </p:cNvSpPr>
          <p:nvPr>
            <p:ph idx="14" hasCustomPrompt="1"/>
          </p:nvPr>
        </p:nvSpPr>
        <p:spPr>
          <a:xfrm>
            <a:off x="6441990" y="2631989"/>
            <a:ext cx="4938584" cy="3540854"/>
          </a:xfrm>
        </p:spPr>
        <p:txBody>
          <a:bodyPr>
            <a:normAutofit/>
          </a:bodyPr>
          <a:lstStyle>
            <a:lvl1pPr marL="0" indent="0">
              <a:buNone/>
              <a:defRPr sz="1800">
                <a:solidFill>
                  <a:srgbClr val="032859"/>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2" name="Text Placeholder 4">
            <a:extLst>
              <a:ext uri="{FF2B5EF4-FFF2-40B4-BE49-F238E27FC236}">
                <a16:creationId xmlns:a16="http://schemas.microsoft.com/office/drawing/2014/main" id="{C8C8BE66-1DE1-40AB-A1F2-C0E10E797EBF}"/>
              </a:ext>
            </a:extLst>
          </p:cNvPr>
          <p:cNvSpPr>
            <a:spLocks noGrp="1"/>
          </p:cNvSpPr>
          <p:nvPr>
            <p:ph type="body" sz="quarter" idx="11" hasCustomPrompt="1"/>
          </p:nvPr>
        </p:nvSpPr>
        <p:spPr>
          <a:xfrm>
            <a:off x="840260" y="2108200"/>
            <a:ext cx="4934464"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17" name="Text Placeholder 4">
            <a:extLst>
              <a:ext uri="{FF2B5EF4-FFF2-40B4-BE49-F238E27FC236}">
                <a16:creationId xmlns:a16="http://schemas.microsoft.com/office/drawing/2014/main" id="{07C7AAAE-D939-4A47-82A4-D17A9EA32C3A}"/>
              </a:ext>
            </a:extLst>
          </p:cNvPr>
          <p:cNvSpPr>
            <a:spLocks noGrp="1"/>
          </p:cNvSpPr>
          <p:nvPr>
            <p:ph type="body" sz="quarter" idx="16" hasCustomPrompt="1"/>
          </p:nvPr>
        </p:nvSpPr>
        <p:spPr>
          <a:xfrm>
            <a:off x="6441990" y="2104081"/>
            <a:ext cx="4946822"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pic>
        <p:nvPicPr>
          <p:cNvPr id="10" name="Picture 9">
            <a:extLst>
              <a:ext uri="{FF2B5EF4-FFF2-40B4-BE49-F238E27FC236}">
                <a16:creationId xmlns:a16="http://schemas.microsoft.com/office/drawing/2014/main" id="{4BAF1BAD-E960-48A3-BB8F-75AB8D869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994" y="6339036"/>
            <a:ext cx="1655806" cy="392791"/>
          </a:xfrm>
          <a:prstGeom prst="rect">
            <a:avLst/>
          </a:prstGeom>
        </p:spPr>
      </p:pic>
      <p:sp>
        <p:nvSpPr>
          <p:cNvPr id="11" name="Slide Number Placeholder 5">
            <a:extLst>
              <a:ext uri="{FF2B5EF4-FFF2-40B4-BE49-F238E27FC236}">
                <a16:creationId xmlns:a16="http://schemas.microsoft.com/office/drawing/2014/main" id="{FAA1EACF-C02D-4BA4-9056-309DC0145B67}"/>
              </a:ext>
            </a:extLst>
          </p:cNvPr>
          <p:cNvSpPr>
            <a:spLocks noGrp="1"/>
          </p:cNvSpPr>
          <p:nvPr>
            <p:ph type="sldNum" sz="quarter" idx="12"/>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328641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2 Column -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1FC222-8284-4BC6-8569-AD11A7D3A226}"/>
              </a:ext>
            </a:extLst>
          </p:cNvPr>
          <p:cNvSpPr/>
          <p:nvPr userDrawn="1"/>
        </p:nvSpPr>
        <p:spPr>
          <a:xfrm>
            <a:off x="0" y="0"/>
            <a:ext cx="12192000"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7" name="Rectangle 6">
            <a:extLst>
              <a:ext uri="{FF2B5EF4-FFF2-40B4-BE49-F238E27FC236}">
                <a16:creationId xmlns:a16="http://schemas.microsoft.com/office/drawing/2014/main" id="{E8648B77-A443-4BF0-8FEB-E36E67F3C5E6}"/>
              </a:ext>
            </a:extLst>
          </p:cNvPr>
          <p:cNvSpPr/>
          <p:nvPr userDrawn="1"/>
        </p:nvSpPr>
        <p:spPr>
          <a:xfrm>
            <a:off x="0" y="0"/>
            <a:ext cx="12192000" cy="171347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DFECF4C4-579B-41A2-9693-7F248F9F0A31}"/>
              </a:ext>
            </a:extLst>
          </p:cNvPr>
          <p:cNvSpPr>
            <a:spLocks noGrp="1"/>
          </p:cNvSpPr>
          <p:nvPr>
            <p:ph type="title"/>
          </p:nvPr>
        </p:nvSpPr>
        <p:spPr>
          <a:xfrm>
            <a:off x="838200" y="365125"/>
            <a:ext cx="10515600" cy="1325563"/>
          </a:xfrm>
        </p:spPr>
        <p:txBody>
          <a:bodyPr/>
          <a:lstStyle>
            <a:lvl1pPr>
              <a:defRPr>
                <a:solidFill>
                  <a:srgbClr val="032859"/>
                </a:solidFill>
                <a:latin typeface="+mn-lt"/>
              </a:defRPr>
            </a:lvl1pPr>
          </a:lstStyle>
          <a:p>
            <a:r>
              <a:rPr lang="en-US"/>
              <a:t>Click to edit Master title style</a:t>
            </a:r>
            <a:endParaRPr lang="en-US" dirty="0"/>
          </a:p>
        </p:txBody>
      </p:sp>
      <p:pic>
        <p:nvPicPr>
          <p:cNvPr id="9" name="Picture 8" descr="Text&#10;&#10;Description automatically generated">
            <a:extLst>
              <a:ext uri="{FF2B5EF4-FFF2-40B4-BE49-F238E27FC236}">
                <a16:creationId xmlns:a16="http://schemas.microsoft.com/office/drawing/2014/main" id="{D97462C1-F787-496A-BCC7-26F2C301D2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415" y="6342944"/>
            <a:ext cx="1656385" cy="388883"/>
          </a:xfrm>
          <a:prstGeom prst="rect">
            <a:avLst/>
          </a:prstGeom>
        </p:spPr>
      </p:pic>
      <p:sp>
        <p:nvSpPr>
          <p:cNvPr id="14" name="Content Placeholder 2">
            <a:extLst>
              <a:ext uri="{FF2B5EF4-FFF2-40B4-BE49-F238E27FC236}">
                <a16:creationId xmlns:a16="http://schemas.microsoft.com/office/drawing/2014/main" id="{5D8A197E-92FA-46CE-9856-6BB9FF733AAE}"/>
              </a:ext>
            </a:extLst>
          </p:cNvPr>
          <p:cNvSpPr>
            <a:spLocks noGrp="1"/>
          </p:cNvSpPr>
          <p:nvPr>
            <p:ph idx="1" hasCustomPrompt="1"/>
          </p:nvPr>
        </p:nvSpPr>
        <p:spPr>
          <a:xfrm>
            <a:off x="838199" y="2636108"/>
            <a:ext cx="4796481" cy="3540854"/>
          </a:xfrm>
        </p:spPr>
        <p:txBody>
          <a:bodyPr>
            <a:normAutofit/>
          </a:bodyPr>
          <a:lstStyle>
            <a:lvl1pPr marL="0" indent="0">
              <a:buNone/>
              <a:defRPr sz="1800">
                <a:solidFill>
                  <a:schemeClr val="bg1"/>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6" name="Content Placeholder 2">
            <a:extLst>
              <a:ext uri="{FF2B5EF4-FFF2-40B4-BE49-F238E27FC236}">
                <a16:creationId xmlns:a16="http://schemas.microsoft.com/office/drawing/2014/main" id="{04DAAA9C-6863-4BC7-8FCB-C842F092AE07}"/>
              </a:ext>
            </a:extLst>
          </p:cNvPr>
          <p:cNvSpPr>
            <a:spLocks noGrp="1"/>
          </p:cNvSpPr>
          <p:nvPr>
            <p:ph idx="14" hasCustomPrompt="1"/>
          </p:nvPr>
        </p:nvSpPr>
        <p:spPr>
          <a:xfrm>
            <a:off x="6584091" y="2631989"/>
            <a:ext cx="4796481" cy="3540854"/>
          </a:xfrm>
        </p:spPr>
        <p:txBody>
          <a:bodyPr>
            <a:normAutofit/>
          </a:bodyPr>
          <a:lstStyle>
            <a:lvl1pPr marL="0" indent="0">
              <a:buNone/>
              <a:defRPr sz="1800">
                <a:solidFill>
                  <a:schemeClr val="bg1"/>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2" name="Text Placeholder 4">
            <a:extLst>
              <a:ext uri="{FF2B5EF4-FFF2-40B4-BE49-F238E27FC236}">
                <a16:creationId xmlns:a16="http://schemas.microsoft.com/office/drawing/2014/main" id="{79C0AA6A-B7D8-459D-BEB2-0F01435E5744}"/>
              </a:ext>
            </a:extLst>
          </p:cNvPr>
          <p:cNvSpPr>
            <a:spLocks noGrp="1"/>
          </p:cNvSpPr>
          <p:nvPr>
            <p:ph type="body" sz="quarter" idx="11" hasCustomPrompt="1"/>
          </p:nvPr>
        </p:nvSpPr>
        <p:spPr>
          <a:xfrm>
            <a:off x="840260" y="2108200"/>
            <a:ext cx="4810897"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13" name="Text Placeholder 4">
            <a:extLst>
              <a:ext uri="{FF2B5EF4-FFF2-40B4-BE49-F238E27FC236}">
                <a16:creationId xmlns:a16="http://schemas.microsoft.com/office/drawing/2014/main" id="{B202081F-E90F-4C17-81DA-A92335DADCA3}"/>
              </a:ext>
            </a:extLst>
          </p:cNvPr>
          <p:cNvSpPr>
            <a:spLocks noGrp="1"/>
          </p:cNvSpPr>
          <p:nvPr>
            <p:ph type="body" sz="quarter" idx="15" hasCustomPrompt="1"/>
          </p:nvPr>
        </p:nvSpPr>
        <p:spPr>
          <a:xfrm>
            <a:off x="6586152" y="2104081"/>
            <a:ext cx="4810897"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11" name="Slide Number Placeholder 5">
            <a:extLst>
              <a:ext uri="{FF2B5EF4-FFF2-40B4-BE49-F238E27FC236}">
                <a16:creationId xmlns:a16="http://schemas.microsoft.com/office/drawing/2014/main" id="{8B331157-395D-4543-9A16-FF828689466E}"/>
              </a:ext>
            </a:extLst>
          </p:cNvPr>
          <p:cNvSpPr>
            <a:spLocks noGrp="1"/>
          </p:cNvSpPr>
          <p:nvPr>
            <p:ph type="sldNum" sz="quarter" idx="12"/>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36958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icture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C017BA-2BED-4276-B483-0A489659547D}"/>
              </a:ext>
            </a:extLst>
          </p:cNvPr>
          <p:cNvSpPr/>
          <p:nvPr userDrawn="1"/>
        </p:nvSpPr>
        <p:spPr>
          <a:xfrm>
            <a:off x="0" y="0"/>
            <a:ext cx="12192000" cy="171347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12" name="Title 1">
            <a:extLst>
              <a:ext uri="{FF2B5EF4-FFF2-40B4-BE49-F238E27FC236}">
                <a16:creationId xmlns:a16="http://schemas.microsoft.com/office/drawing/2014/main" id="{83DF8C40-1B6F-472C-B6BE-2EB6235621C9}"/>
              </a:ext>
            </a:extLst>
          </p:cNvPr>
          <p:cNvSpPr>
            <a:spLocks noGrp="1"/>
          </p:cNvSpPr>
          <p:nvPr>
            <p:ph type="title"/>
          </p:nvPr>
        </p:nvSpPr>
        <p:spPr>
          <a:xfrm>
            <a:off x="838200" y="365125"/>
            <a:ext cx="10515600" cy="1325563"/>
          </a:xfrm>
        </p:spPr>
        <p:txBody>
          <a:bodyPr/>
          <a:lstStyle>
            <a:lvl1pPr>
              <a:defRPr>
                <a:solidFill>
                  <a:srgbClr val="0CDAE8"/>
                </a:solidFill>
                <a:latin typeface="+mn-lt"/>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E6805432-9735-47F1-8AC2-E65B0D5591A8}"/>
              </a:ext>
            </a:extLst>
          </p:cNvPr>
          <p:cNvSpPr>
            <a:spLocks noGrp="1"/>
          </p:cNvSpPr>
          <p:nvPr>
            <p:ph idx="1" hasCustomPrompt="1"/>
          </p:nvPr>
        </p:nvSpPr>
        <p:spPr>
          <a:xfrm>
            <a:off x="6417276" y="3245706"/>
            <a:ext cx="4959177" cy="2553732"/>
          </a:xfrm>
        </p:spPr>
        <p:txBody>
          <a:bodyPr>
            <a:normAutofit/>
          </a:bodyPr>
          <a:lstStyle>
            <a:lvl1pPr marL="0" indent="0">
              <a:buNone/>
              <a:defRPr sz="1800">
                <a:solidFill>
                  <a:srgbClr val="032859"/>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a:t>
            </a:r>
          </a:p>
        </p:txBody>
      </p:sp>
      <p:sp>
        <p:nvSpPr>
          <p:cNvPr id="3" name="Picture Placeholder 2">
            <a:extLst>
              <a:ext uri="{FF2B5EF4-FFF2-40B4-BE49-F238E27FC236}">
                <a16:creationId xmlns:a16="http://schemas.microsoft.com/office/drawing/2014/main" id="{5BAC8E57-FB81-4633-8CDD-33F109C6A060}"/>
              </a:ext>
            </a:extLst>
          </p:cNvPr>
          <p:cNvSpPr>
            <a:spLocks noGrp="1"/>
          </p:cNvSpPr>
          <p:nvPr>
            <p:ph type="pic" sz="quarter" idx="11"/>
          </p:nvPr>
        </p:nvSpPr>
        <p:spPr>
          <a:xfrm>
            <a:off x="832023" y="2734962"/>
            <a:ext cx="4909750" cy="3047999"/>
          </a:xfrm>
        </p:spPr>
        <p:txBody>
          <a:bodyPr/>
          <a:lstStyle/>
          <a:p>
            <a:r>
              <a:rPr lang="en-US"/>
              <a:t>Click icon to add picture</a:t>
            </a:r>
            <a:endParaRPr lang="en-US" dirty="0"/>
          </a:p>
        </p:txBody>
      </p:sp>
      <p:sp>
        <p:nvSpPr>
          <p:cNvPr id="15" name="Text Placeholder 4">
            <a:extLst>
              <a:ext uri="{FF2B5EF4-FFF2-40B4-BE49-F238E27FC236}">
                <a16:creationId xmlns:a16="http://schemas.microsoft.com/office/drawing/2014/main" id="{658900DF-85E6-4B84-A5ED-F7956FA40BD3}"/>
              </a:ext>
            </a:extLst>
          </p:cNvPr>
          <p:cNvSpPr>
            <a:spLocks noGrp="1"/>
          </p:cNvSpPr>
          <p:nvPr>
            <p:ph type="body" sz="quarter" idx="12" hasCustomPrompt="1"/>
          </p:nvPr>
        </p:nvSpPr>
        <p:spPr>
          <a:xfrm>
            <a:off x="6417276" y="2726037"/>
            <a:ext cx="4950940" cy="486719"/>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pic>
        <p:nvPicPr>
          <p:cNvPr id="8" name="Picture 7">
            <a:extLst>
              <a:ext uri="{FF2B5EF4-FFF2-40B4-BE49-F238E27FC236}">
                <a16:creationId xmlns:a16="http://schemas.microsoft.com/office/drawing/2014/main" id="{73C11F6A-7905-4983-8756-2AF445FED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994" y="6339036"/>
            <a:ext cx="1655806" cy="392791"/>
          </a:xfrm>
          <a:prstGeom prst="rect">
            <a:avLst/>
          </a:prstGeom>
        </p:spPr>
      </p:pic>
      <p:sp>
        <p:nvSpPr>
          <p:cNvPr id="10" name="Slide Number Placeholder 5">
            <a:extLst>
              <a:ext uri="{FF2B5EF4-FFF2-40B4-BE49-F238E27FC236}">
                <a16:creationId xmlns:a16="http://schemas.microsoft.com/office/drawing/2014/main" id="{A8D559C8-6801-4E62-BC27-3E64730BB137}"/>
              </a:ext>
            </a:extLst>
          </p:cNvPr>
          <p:cNvSpPr>
            <a:spLocks noGrp="1"/>
          </p:cNvSpPr>
          <p:nvPr>
            <p:ph type="sldNum" sz="quarter" idx="13"/>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296690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Picture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5AC132-7BF4-4F5C-A8B6-EE43EF77E2EF}"/>
              </a:ext>
            </a:extLst>
          </p:cNvPr>
          <p:cNvSpPr/>
          <p:nvPr userDrawn="1"/>
        </p:nvSpPr>
        <p:spPr>
          <a:xfrm>
            <a:off x="0" y="0"/>
            <a:ext cx="12192000" cy="171347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sp>
        <p:nvSpPr>
          <p:cNvPr id="14" name="Title 1">
            <a:extLst>
              <a:ext uri="{FF2B5EF4-FFF2-40B4-BE49-F238E27FC236}">
                <a16:creationId xmlns:a16="http://schemas.microsoft.com/office/drawing/2014/main" id="{349266CF-18C7-464E-B998-79AD57D18E44}"/>
              </a:ext>
            </a:extLst>
          </p:cNvPr>
          <p:cNvSpPr>
            <a:spLocks noGrp="1"/>
          </p:cNvSpPr>
          <p:nvPr>
            <p:ph type="title"/>
          </p:nvPr>
        </p:nvSpPr>
        <p:spPr>
          <a:xfrm>
            <a:off x="838200" y="365125"/>
            <a:ext cx="10515600" cy="1325563"/>
          </a:xfrm>
        </p:spPr>
        <p:txBody>
          <a:bodyPr/>
          <a:lstStyle>
            <a:lvl1pPr>
              <a:defRPr>
                <a:solidFill>
                  <a:srgbClr val="0CDAE8"/>
                </a:solidFill>
                <a:latin typeface="+mn-lt"/>
              </a:defRPr>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4A2A66DD-1880-4C15-A546-68E45CB64DD4}"/>
              </a:ext>
            </a:extLst>
          </p:cNvPr>
          <p:cNvSpPr>
            <a:spLocks noGrp="1"/>
          </p:cNvSpPr>
          <p:nvPr>
            <p:ph idx="1" hasCustomPrompt="1"/>
          </p:nvPr>
        </p:nvSpPr>
        <p:spPr>
          <a:xfrm>
            <a:off x="4135396" y="2734961"/>
            <a:ext cx="7216346" cy="1260389"/>
          </a:xfrm>
        </p:spPr>
        <p:txBody>
          <a:bodyPr>
            <a:normAutofit/>
          </a:bodyPr>
          <a:lstStyle>
            <a:lvl1pPr marL="0" indent="0">
              <a:buNone/>
              <a:defRPr sz="1800">
                <a:solidFill>
                  <a:srgbClr val="032859"/>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a:t>
            </a:r>
          </a:p>
        </p:txBody>
      </p:sp>
      <p:sp>
        <p:nvSpPr>
          <p:cNvPr id="21" name="Text Placeholder 4">
            <a:extLst>
              <a:ext uri="{FF2B5EF4-FFF2-40B4-BE49-F238E27FC236}">
                <a16:creationId xmlns:a16="http://schemas.microsoft.com/office/drawing/2014/main" id="{44449ABD-4235-4189-8B8C-4E022AA8C3A4}"/>
              </a:ext>
            </a:extLst>
          </p:cNvPr>
          <p:cNvSpPr>
            <a:spLocks noGrp="1"/>
          </p:cNvSpPr>
          <p:nvPr>
            <p:ph type="body" sz="quarter" idx="13" hasCustomPrompt="1"/>
          </p:nvPr>
        </p:nvSpPr>
        <p:spPr>
          <a:xfrm>
            <a:off x="4135396" y="2265405"/>
            <a:ext cx="4909752" cy="436606"/>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22" name="Content Placeholder 2">
            <a:extLst>
              <a:ext uri="{FF2B5EF4-FFF2-40B4-BE49-F238E27FC236}">
                <a16:creationId xmlns:a16="http://schemas.microsoft.com/office/drawing/2014/main" id="{86717393-009F-4D1A-8B1A-550A11AEB47C}"/>
              </a:ext>
            </a:extLst>
          </p:cNvPr>
          <p:cNvSpPr>
            <a:spLocks noGrp="1"/>
          </p:cNvSpPr>
          <p:nvPr>
            <p:ph idx="14" hasCustomPrompt="1"/>
          </p:nvPr>
        </p:nvSpPr>
        <p:spPr>
          <a:xfrm>
            <a:off x="4135396" y="4905631"/>
            <a:ext cx="7105135" cy="1260389"/>
          </a:xfrm>
        </p:spPr>
        <p:txBody>
          <a:bodyPr>
            <a:normAutofit/>
          </a:bodyPr>
          <a:lstStyle>
            <a:lvl1pPr marL="0" indent="0">
              <a:buNone/>
              <a:defRPr sz="1800">
                <a:solidFill>
                  <a:srgbClr val="032859"/>
                </a:solidFill>
                <a:latin typeface="+mj-lt"/>
              </a:defRPr>
            </a:lvl1pPr>
            <a:lvl2pPr>
              <a:defRPr>
                <a:solidFill>
                  <a:srgbClr val="032859"/>
                </a:solidFill>
                <a:latin typeface="+mj-lt"/>
              </a:defRPr>
            </a:lvl2pPr>
            <a:lvl3pPr>
              <a:defRPr>
                <a:solidFill>
                  <a:srgbClr val="032859"/>
                </a:solidFill>
                <a:latin typeface="+mj-lt"/>
              </a:defRPr>
            </a:lvl3pPr>
            <a:lvl4pPr>
              <a:defRPr>
                <a:solidFill>
                  <a:srgbClr val="032859"/>
                </a:solidFill>
                <a:latin typeface="+mj-lt"/>
              </a:defRPr>
            </a:lvl4pPr>
            <a:lvl5pPr>
              <a:defRPr>
                <a:solidFill>
                  <a:srgbClr val="032859"/>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amet, consectetur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aliqua. Ut </a:t>
            </a:r>
            <a:r>
              <a:rPr lang="en-US" dirty="0" err="1"/>
              <a:t>enim</a:t>
            </a:r>
            <a:r>
              <a:rPr lang="en-US" dirty="0"/>
              <a:t> ad minim </a:t>
            </a:r>
            <a:r>
              <a:rPr lang="en-US" dirty="0" err="1"/>
              <a:t>veniam</a:t>
            </a:r>
            <a:r>
              <a:rPr lang="en-US" dirty="0"/>
              <a:t>, </a:t>
            </a:r>
            <a:r>
              <a:rPr lang="en-US" dirty="0" err="1"/>
              <a:t>quis</a:t>
            </a:r>
            <a:r>
              <a:rPr lang="en-US" dirty="0"/>
              <a:t> nostrud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consequat. Duis </a:t>
            </a:r>
            <a:r>
              <a:rPr lang="en-US" dirty="0" err="1"/>
              <a:t>aute</a:t>
            </a:r>
            <a:r>
              <a:rPr lang="en-US" dirty="0"/>
              <a:t> </a:t>
            </a:r>
            <a:r>
              <a:rPr lang="en-US" dirty="0" err="1"/>
              <a:t>irure</a:t>
            </a:r>
            <a:r>
              <a:rPr lang="en-US" dirty="0"/>
              <a:t> dolor in </a:t>
            </a:r>
            <a:r>
              <a:rPr lang="en-US" dirty="0" err="1"/>
              <a:t>reprehenderit</a:t>
            </a:r>
            <a:r>
              <a:rPr lang="en-US" dirty="0"/>
              <a:t>.</a:t>
            </a:r>
          </a:p>
        </p:txBody>
      </p:sp>
      <p:sp>
        <p:nvSpPr>
          <p:cNvPr id="23" name="Text Placeholder 4">
            <a:extLst>
              <a:ext uri="{FF2B5EF4-FFF2-40B4-BE49-F238E27FC236}">
                <a16:creationId xmlns:a16="http://schemas.microsoft.com/office/drawing/2014/main" id="{B2D67C6F-9BD7-4736-B547-8427EDA495E5}"/>
              </a:ext>
            </a:extLst>
          </p:cNvPr>
          <p:cNvSpPr>
            <a:spLocks noGrp="1"/>
          </p:cNvSpPr>
          <p:nvPr>
            <p:ph type="body" sz="quarter" idx="15" hasCustomPrompt="1"/>
          </p:nvPr>
        </p:nvSpPr>
        <p:spPr>
          <a:xfrm>
            <a:off x="4135396" y="4436075"/>
            <a:ext cx="4810897" cy="436606"/>
          </a:xfrm>
        </p:spPr>
        <p:txBody>
          <a:bodyPr/>
          <a:lstStyle>
            <a:lvl1pPr marL="0" indent="0">
              <a:buNone/>
              <a:defRPr>
                <a:solidFill>
                  <a:srgbClr val="0CDAE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title</a:t>
            </a:r>
          </a:p>
        </p:txBody>
      </p:sp>
      <p:sp>
        <p:nvSpPr>
          <p:cNvPr id="3" name="Picture Placeholder 2">
            <a:extLst>
              <a:ext uri="{FF2B5EF4-FFF2-40B4-BE49-F238E27FC236}">
                <a16:creationId xmlns:a16="http://schemas.microsoft.com/office/drawing/2014/main" id="{720F88C4-88DC-4C7D-98D4-249C7EA6F867}"/>
              </a:ext>
            </a:extLst>
          </p:cNvPr>
          <p:cNvSpPr>
            <a:spLocks noGrp="1"/>
          </p:cNvSpPr>
          <p:nvPr>
            <p:ph type="pic" sz="quarter" idx="16"/>
          </p:nvPr>
        </p:nvSpPr>
        <p:spPr>
          <a:xfrm>
            <a:off x="832024" y="2257425"/>
            <a:ext cx="2611392" cy="1738313"/>
          </a:xfrm>
        </p:spPr>
        <p:txBody>
          <a:bodyPr/>
          <a:lstStyle/>
          <a:p>
            <a:r>
              <a:rPr lang="en-US"/>
              <a:t>Click icon to add picture</a:t>
            </a:r>
          </a:p>
        </p:txBody>
      </p:sp>
      <p:sp>
        <p:nvSpPr>
          <p:cNvPr id="24" name="Picture Placeholder 2">
            <a:extLst>
              <a:ext uri="{FF2B5EF4-FFF2-40B4-BE49-F238E27FC236}">
                <a16:creationId xmlns:a16="http://schemas.microsoft.com/office/drawing/2014/main" id="{FEDE471C-45C9-4C23-AADF-5015D74C3C07}"/>
              </a:ext>
            </a:extLst>
          </p:cNvPr>
          <p:cNvSpPr>
            <a:spLocks noGrp="1"/>
          </p:cNvSpPr>
          <p:nvPr>
            <p:ph type="pic" sz="quarter" idx="17"/>
          </p:nvPr>
        </p:nvSpPr>
        <p:spPr>
          <a:xfrm>
            <a:off x="832024" y="4436333"/>
            <a:ext cx="2611392" cy="1738313"/>
          </a:xfrm>
        </p:spPr>
        <p:txBody>
          <a:bodyPr/>
          <a:lstStyle/>
          <a:p>
            <a:r>
              <a:rPr lang="en-US"/>
              <a:t>Click icon to add picture</a:t>
            </a:r>
          </a:p>
        </p:txBody>
      </p:sp>
      <p:pic>
        <p:nvPicPr>
          <p:cNvPr id="11" name="Picture 10">
            <a:extLst>
              <a:ext uri="{FF2B5EF4-FFF2-40B4-BE49-F238E27FC236}">
                <a16:creationId xmlns:a16="http://schemas.microsoft.com/office/drawing/2014/main" id="{3B1D412B-E2F9-4CE0-9806-E150B34D41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994" y="6339036"/>
            <a:ext cx="1655806" cy="392791"/>
          </a:xfrm>
          <a:prstGeom prst="rect">
            <a:avLst/>
          </a:prstGeom>
        </p:spPr>
      </p:pic>
      <p:sp>
        <p:nvSpPr>
          <p:cNvPr id="12" name="Slide Number Placeholder 5">
            <a:extLst>
              <a:ext uri="{FF2B5EF4-FFF2-40B4-BE49-F238E27FC236}">
                <a16:creationId xmlns:a16="http://schemas.microsoft.com/office/drawing/2014/main" id="{C2001EC2-CC04-42C3-B2FF-74C52EC1F012}"/>
              </a:ext>
            </a:extLst>
          </p:cNvPr>
          <p:cNvSpPr>
            <a:spLocks noGrp="1"/>
          </p:cNvSpPr>
          <p:nvPr>
            <p:ph type="sldNum" sz="quarter" idx="12"/>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125437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1D412B-E2F9-4CE0-9806-E150B34D41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994" y="6339036"/>
            <a:ext cx="1655806" cy="392791"/>
          </a:xfrm>
          <a:prstGeom prst="rect">
            <a:avLst/>
          </a:prstGeom>
        </p:spPr>
      </p:pic>
      <p:sp>
        <p:nvSpPr>
          <p:cNvPr id="12" name="Slide Number Placeholder 5">
            <a:extLst>
              <a:ext uri="{FF2B5EF4-FFF2-40B4-BE49-F238E27FC236}">
                <a16:creationId xmlns:a16="http://schemas.microsoft.com/office/drawing/2014/main" id="{C2001EC2-CC04-42C3-B2FF-74C52EC1F012}"/>
              </a:ext>
            </a:extLst>
          </p:cNvPr>
          <p:cNvSpPr>
            <a:spLocks noGrp="1"/>
          </p:cNvSpPr>
          <p:nvPr>
            <p:ph type="sldNum" sz="quarter" idx="12"/>
          </p:nvPr>
        </p:nvSpPr>
        <p:spPr>
          <a:xfrm>
            <a:off x="836140" y="6356350"/>
            <a:ext cx="2743200" cy="365125"/>
          </a:xfrm>
        </p:spPr>
        <p:txBody>
          <a:bodyPr/>
          <a:lstStyle>
            <a:lvl1pPr algn="l">
              <a:defRPr>
                <a:solidFill>
                  <a:srgbClr val="0CDAE8"/>
                </a:solidFill>
              </a:defRPr>
            </a:lvl1pPr>
          </a:lstStyle>
          <a:p>
            <a:fld id="{CC7BE3CA-6402-4669-BBE2-7A64732A1182}" type="slidenum">
              <a:rPr lang="en-US" smtClean="0"/>
              <a:pPr/>
              <a:t>‹#›</a:t>
            </a:fld>
            <a:endParaRPr lang="en-US" dirty="0"/>
          </a:p>
        </p:txBody>
      </p:sp>
    </p:spTree>
    <p:extLst>
      <p:ext uri="{BB962C8B-B14F-4D97-AF65-F5344CB8AC3E}">
        <p14:creationId xmlns:p14="http://schemas.microsoft.com/office/powerpoint/2010/main" val="348715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930F5533-9ABB-4AD5-A0F6-A54BBEC87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484" y="0"/>
            <a:ext cx="11282516" cy="6858000"/>
          </a:xfrm>
          <a:prstGeom prst="rect">
            <a:avLst/>
          </a:prstGeom>
        </p:spPr>
      </p:pic>
      <p:pic>
        <p:nvPicPr>
          <p:cNvPr id="6" name="Picture 5">
            <a:extLst>
              <a:ext uri="{FF2B5EF4-FFF2-40B4-BE49-F238E27FC236}">
                <a16:creationId xmlns:a16="http://schemas.microsoft.com/office/drawing/2014/main" id="{D85F0286-535F-4517-9C44-C60B5300DE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51366"/>
            <a:ext cx="11508259" cy="4820614"/>
          </a:xfrm>
          <a:prstGeom prst="rect">
            <a:avLst/>
          </a:prstGeom>
        </p:spPr>
      </p:pic>
      <p:sp>
        <p:nvSpPr>
          <p:cNvPr id="2" name="Title 1">
            <a:extLst>
              <a:ext uri="{FF2B5EF4-FFF2-40B4-BE49-F238E27FC236}">
                <a16:creationId xmlns:a16="http://schemas.microsoft.com/office/drawing/2014/main" id="{CD477C2C-31CA-4419-B012-C7704DFAA515}"/>
              </a:ext>
            </a:extLst>
          </p:cNvPr>
          <p:cNvSpPr>
            <a:spLocks noGrp="1"/>
          </p:cNvSpPr>
          <p:nvPr>
            <p:ph type="ctrTitle" hasCustomPrompt="1"/>
          </p:nvPr>
        </p:nvSpPr>
        <p:spPr>
          <a:xfrm>
            <a:off x="832022" y="1968843"/>
            <a:ext cx="8007178" cy="1812326"/>
          </a:xfrm>
        </p:spPr>
        <p:txBody>
          <a:bodyPr anchor="b"/>
          <a:lstStyle>
            <a:lvl1pPr algn="l">
              <a:defRPr sz="6000">
                <a:solidFill>
                  <a:srgbClr val="0CDAE8"/>
                </a:solidFill>
                <a:latin typeface="+mn-lt"/>
              </a:defRPr>
            </a:lvl1pPr>
          </a:lstStyle>
          <a:p>
            <a:r>
              <a:rPr lang="en-US" dirty="0"/>
              <a:t>Thank You!</a:t>
            </a:r>
          </a:p>
        </p:txBody>
      </p:sp>
      <p:pic>
        <p:nvPicPr>
          <p:cNvPr id="7" name="Picture 6" descr="Text&#10;&#10;Description automatically generated">
            <a:extLst>
              <a:ext uri="{FF2B5EF4-FFF2-40B4-BE49-F238E27FC236}">
                <a16:creationId xmlns:a16="http://schemas.microsoft.com/office/drawing/2014/main" id="{F23989DF-643B-47C6-9A64-CDEE235F15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022" y="4110491"/>
            <a:ext cx="3790289" cy="889877"/>
          </a:xfrm>
          <a:prstGeom prst="rect">
            <a:avLst/>
          </a:prstGeom>
        </p:spPr>
      </p:pic>
    </p:spTree>
    <p:extLst>
      <p:ext uri="{BB962C8B-B14F-4D97-AF65-F5344CB8AC3E}">
        <p14:creationId xmlns:p14="http://schemas.microsoft.com/office/powerpoint/2010/main" val="252270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BF01D-71BD-4F6B-A114-682E9EF2C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14202-99A9-44FD-9701-9679BE92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39F38-7350-4E99-9ECF-3AEDDE89F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1B0479C-AAEC-468B-9935-688D17D1F1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1E1F2A-0043-4167-AFB1-E7D993D82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BE3CA-6402-4669-BBE2-7A64732A1182}" type="slidenum">
              <a:rPr lang="en-US" smtClean="0"/>
              <a:t>‹#›</a:t>
            </a:fld>
            <a:endParaRPr lang="en-US"/>
          </a:p>
        </p:txBody>
      </p:sp>
    </p:spTree>
    <p:extLst>
      <p:ext uri="{BB962C8B-B14F-4D97-AF65-F5344CB8AC3E}">
        <p14:creationId xmlns:p14="http://schemas.microsoft.com/office/powerpoint/2010/main" val="294155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63" r:id="rId7"/>
    <p:sldLayoutId id="2147483665" r:id="rId8"/>
    <p:sldLayoutId id="21474836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higheredjobs.com/blog/postDisplay.cfm?post=1225&amp;blog=18"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person-holding-compass-691637/"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7753-CD60-4841-9F32-69EA5C983DE8}"/>
              </a:ext>
            </a:extLst>
          </p:cNvPr>
          <p:cNvSpPr>
            <a:spLocks noGrp="1"/>
          </p:cNvSpPr>
          <p:nvPr>
            <p:ph type="ctrTitle"/>
          </p:nvPr>
        </p:nvSpPr>
        <p:spPr>
          <a:xfrm>
            <a:off x="840259" y="1968842"/>
            <a:ext cx="10036288" cy="1895347"/>
          </a:xfrm>
        </p:spPr>
        <p:txBody>
          <a:bodyPr anchor="ctr"/>
          <a:lstStyle/>
          <a:p>
            <a:r>
              <a:rPr lang="en-US" dirty="0"/>
              <a:t>Utility Financial Solutions, LLC</a:t>
            </a:r>
          </a:p>
        </p:txBody>
      </p:sp>
      <p:sp>
        <p:nvSpPr>
          <p:cNvPr id="3" name="Subtitle 2">
            <a:extLst>
              <a:ext uri="{FF2B5EF4-FFF2-40B4-BE49-F238E27FC236}">
                <a16:creationId xmlns:a16="http://schemas.microsoft.com/office/drawing/2014/main" id="{BC438DF1-7559-46B8-A5DA-9EDB881FC5CB}"/>
              </a:ext>
            </a:extLst>
          </p:cNvPr>
          <p:cNvSpPr>
            <a:spLocks noGrp="1"/>
          </p:cNvSpPr>
          <p:nvPr>
            <p:ph type="subTitle" idx="1"/>
          </p:nvPr>
        </p:nvSpPr>
        <p:spPr>
          <a:xfrm>
            <a:off x="847181" y="3716679"/>
            <a:ext cx="8400335" cy="2459834"/>
          </a:xfrm>
        </p:spPr>
        <p:txBody>
          <a:bodyPr>
            <a:normAutofit fontScale="70000" lnSpcReduction="20000"/>
          </a:bodyPr>
          <a:lstStyle/>
          <a:p>
            <a:r>
              <a:rPr lang="en-US" i="1" dirty="0"/>
              <a:t>Hometown Connections Conference</a:t>
            </a:r>
          </a:p>
          <a:p>
            <a:r>
              <a:rPr lang="en-US" sz="2000" i="1" dirty="0"/>
              <a:t>Monday, September 12</a:t>
            </a:r>
          </a:p>
          <a:p>
            <a:r>
              <a:rPr lang="en-US" sz="2000" i="1" dirty="0"/>
              <a:t>2:30 PM – 2:50 PM</a:t>
            </a:r>
          </a:p>
          <a:p>
            <a:endParaRPr lang="en-US" dirty="0"/>
          </a:p>
          <a:p>
            <a:r>
              <a:rPr lang="en-US" dirty="0"/>
              <a:t>Mark Beauchamp</a:t>
            </a:r>
          </a:p>
          <a:p>
            <a:r>
              <a:rPr lang="en-US" dirty="0"/>
              <a:t>	President, Utility Financial Solutions, LLC</a:t>
            </a:r>
          </a:p>
          <a:p>
            <a:r>
              <a:rPr lang="en-US" dirty="0"/>
              <a:t>Jillian Jurczyk</a:t>
            </a:r>
          </a:p>
          <a:p>
            <a:r>
              <a:rPr lang="en-US" dirty="0"/>
              <a:t>	Financial Analyst, Utility Financial Solutions, LLC</a:t>
            </a:r>
          </a:p>
          <a:p>
            <a:endParaRPr lang="en-US" dirty="0"/>
          </a:p>
        </p:txBody>
      </p:sp>
    </p:spTree>
    <p:extLst>
      <p:ext uri="{BB962C8B-B14F-4D97-AF65-F5344CB8AC3E}">
        <p14:creationId xmlns:p14="http://schemas.microsoft.com/office/powerpoint/2010/main" val="249835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B2AC-29F7-4D54-A3A6-EC9589A38D03}"/>
              </a:ext>
            </a:extLst>
          </p:cNvPr>
          <p:cNvSpPr>
            <a:spLocks noGrp="1"/>
          </p:cNvSpPr>
          <p:nvPr>
            <p:ph type="title"/>
          </p:nvPr>
        </p:nvSpPr>
        <p:spPr>
          <a:xfrm>
            <a:off x="838200" y="365125"/>
            <a:ext cx="10515600" cy="1325563"/>
          </a:xfrm>
        </p:spPr>
        <p:txBody>
          <a:bodyPr anchor="ctr">
            <a:normAutofit/>
          </a:bodyPr>
          <a:lstStyle/>
          <a:p>
            <a:r>
              <a:rPr lang="en-US" dirty="0"/>
              <a:t>Utility Financial Solutions, LLC</a:t>
            </a:r>
          </a:p>
        </p:txBody>
      </p:sp>
      <p:sp>
        <p:nvSpPr>
          <p:cNvPr id="3" name="Content Placeholder 2">
            <a:extLst>
              <a:ext uri="{FF2B5EF4-FFF2-40B4-BE49-F238E27FC236}">
                <a16:creationId xmlns:a16="http://schemas.microsoft.com/office/drawing/2014/main" id="{B258710C-F574-4D26-8A31-B27AFA9F3F0F}"/>
              </a:ext>
            </a:extLst>
          </p:cNvPr>
          <p:cNvSpPr>
            <a:spLocks noGrp="1"/>
          </p:cNvSpPr>
          <p:nvPr>
            <p:ph idx="1"/>
          </p:nvPr>
        </p:nvSpPr>
        <p:spPr>
          <a:xfrm>
            <a:off x="493239" y="2191243"/>
            <a:ext cx="5458987" cy="3854993"/>
          </a:xfrm>
        </p:spPr>
        <p:txBody>
          <a:bodyPr>
            <a:normAutofit fontScale="77500" lnSpcReduction="20000"/>
          </a:bodyPr>
          <a:lstStyle/>
          <a:p>
            <a:pPr marL="342900" indent="-342900">
              <a:lnSpc>
                <a:spcPct val="120000"/>
              </a:lnSpc>
              <a:spcAft>
                <a:spcPts val="2400"/>
              </a:spcAft>
              <a:buFont typeface="Arial" panose="020B0604020202020204" pitchFamily="34" charset="0"/>
              <a:buChar char="•"/>
              <a:defRPr/>
            </a:pPr>
            <a:r>
              <a:rPr lang="en-US" sz="2200" dirty="0"/>
              <a:t>International consulting firm providing cost of service and financial plans and services to utilities across the country, Canada, Guam and the Caribbean</a:t>
            </a:r>
          </a:p>
          <a:p>
            <a:pPr marL="342900" indent="-342900">
              <a:lnSpc>
                <a:spcPct val="110000"/>
              </a:lnSpc>
              <a:spcAft>
                <a:spcPts val="2400"/>
              </a:spcAft>
              <a:buFont typeface="Arial" panose="020B0604020202020204" pitchFamily="34" charset="0"/>
              <a:buChar char="•"/>
              <a:defRPr/>
            </a:pPr>
            <a:r>
              <a:rPr lang="en-US" sz="2200" dirty="0"/>
              <a:t>Instructors for cost of service and financial planning for APPA, speakers for organizations across the country, including AWWA</a:t>
            </a:r>
          </a:p>
          <a:p>
            <a:pPr marL="342900" indent="-342900">
              <a:lnSpc>
                <a:spcPct val="110000"/>
              </a:lnSpc>
              <a:spcAft>
                <a:spcPts val="2400"/>
              </a:spcAft>
              <a:buFont typeface="Arial" panose="020B0604020202020204" pitchFamily="34" charset="0"/>
              <a:buChar char="•"/>
              <a:defRPr/>
            </a:pPr>
            <a:r>
              <a:rPr lang="en-US" sz="2200" dirty="0"/>
              <a:t>Provide studies for all utilities – Electric, Water, Wastewater, Gas, Telecommunications, and Solid Waste</a:t>
            </a:r>
          </a:p>
          <a:p>
            <a:endParaRPr lang="en-US" sz="2000" dirty="0"/>
          </a:p>
        </p:txBody>
      </p:sp>
      <p:pic>
        <p:nvPicPr>
          <p:cNvPr id="6" name="Picture 5" descr="A picture containing text, person&#10;&#10;Description automatically generated">
            <a:extLst>
              <a:ext uri="{FF2B5EF4-FFF2-40B4-BE49-F238E27FC236}">
                <a16:creationId xmlns:a16="http://schemas.microsoft.com/office/drawing/2014/main" id="{1EA40F2C-56C4-672B-8219-E816825A1DC7}"/>
              </a:ext>
            </a:extLst>
          </p:cNvPr>
          <p:cNvPicPr>
            <a:picLocks noChangeAspect="1"/>
          </p:cNvPicPr>
          <p:nvPr/>
        </p:nvPicPr>
        <p:blipFill rotWithShape="1">
          <a:blip r:embed="rId2">
            <a:extLst>
              <a:ext uri="{28A0092B-C50C-407E-A947-70E740481C1C}">
                <a14:useLocalDpi xmlns:a14="http://schemas.microsoft.com/office/drawing/2010/main" val="0"/>
              </a:ext>
            </a:extLst>
          </a:blip>
          <a:srcRect l="2665" t="1571" r="4153" b="8796"/>
          <a:stretch/>
        </p:blipFill>
        <p:spPr>
          <a:xfrm rot="10800000">
            <a:off x="6355278" y="2015411"/>
            <a:ext cx="5343483" cy="3854992"/>
          </a:xfrm>
          <a:prstGeom prst="rect">
            <a:avLst/>
          </a:prstGeom>
          <a:noFill/>
        </p:spPr>
      </p:pic>
      <p:sp>
        <p:nvSpPr>
          <p:cNvPr id="5" name="Slide Number Placeholder 4">
            <a:extLst>
              <a:ext uri="{FF2B5EF4-FFF2-40B4-BE49-F238E27FC236}">
                <a16:creationId xmlns:a16="http://schemas.microsoft.com/office/drawing/2014/main" id="{4CA46751-2420-4F75-B606-EB7DDE70F99E}"/>
              </a:ext>
            </a:extLst>
          </p:cNvPr>
          <p:cNvSpPr>
            <a:spLocks noGrp="1"/>
          </p:cNvSpPr>
          <p:nvPr>
            <p:ph type="sldNum" sz="quarter" idx="12"/>
          </p:nvPr>
        </p:nvSpPr>
        <p:spPr>
          <a:xfrm>
            <a:off x="836140" y="6356350"/>
            <a:ext cx="2743200" cy="365125"/>
          </a:xfrm>
        </p:spPr>
        <p:txBody>
          <a:bodyPr anchor="ctr">
            <a:normAutofit/>
          </a:bodyPr>
          <a:lstStyle/>
          <a:p>
            <a:pPr>
              <a:spcAft>
                <a:spcPts val="600"/>
              </a:spcAft>
            </a:pPr>
            <a:fld id="{CC7BE3CA-6402-4669-BBE2-7A64732A1182}" type="slidenum">
              <a:rPr lang="en-US" smtClean="0"/>
              <a:pPr>
                <a:spcAft>
                  <a:spcPts val="600"/>
                </a:spcAft>
              </a:pPr>
              <a:t>2</a:t>
            </a:fld>
            <a:endParaRPr lang="en-US"/>
          </a:p>
        </p:txBody>
      </p:sp>
      <p:sp>
        <p:nvSpPr>
          <p:cNvPr id="8" name="TextBox 7">
            <a:extLst>
              <a:ext uri="{FF2B5EF4-FFF2-40B4-BE49-F238E27FC236}">
                <a16:creationId xmlns:a16="http://schemas.microsoft.com/office/drawing/2014/main" id="{D8D74EA2-A977-21E6-271A-05EBC7F81834}"/>
              </a:ext>
            </a:extLst>
          </p:cNvPr>
          <p:cNvSpPr txBox="1"/>
          <p:nvPr/>
        </p:nvSpPr>
        <p:spPr>
          <a:xfrm>
            <a:off x="7370747" y="5870403"/>
            <a:ext cx="3312544" cy="276999"/>
          </a:xfrm>
          <a:prstGeom prst="rect">
            <a:avLst/>
          </a:prstGeom>
          <a:noFill/>
        </p:spPr>
        <p:txBody>
          <a:bodyPr wrap="square" rtlCol="0">
            <a:spAutoFit/>
          </a:bodyPr>
          <a:lstStyle/>
          <a:p>
            <a:r>
              <a:rPr lang="en-US" sz="1200" i="1" dirty="0">
                <a:solidFill>
                  <a:schemeClr val="bg1"/>
                </a:solidFill>
              </a:rPr>
              <a:t>UFS Staff at the APPA’s National Conference 2022</a:t>
            </a:r>
          </a:p>
        </p:txBody>
      </p:sp>
    </p:spTree>
    <p:extLst>
      <p:ext uri="{BB962C8B-B14F-4D97-AF65-F5344CB8AC3E}">
        <p14:creationId xmlns:p14="http://schemas.microsoft.com/office/powerpoint/2010/main" val="115887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C79746-D01A-4346-A363-F433E7900B4B}"/>
              </a:ext>
            </a:extLst>
          </p:cNvPr>
          <p:cNvSpPr>
            <a:spLocks noGrp="1"/>
          </p:cNvSpPr>
          <p:nvPr>
            <p:ph type="sldNum" sz="quarter" idx="12"/>
          </p:nvPr>
        </p:nvSpPr>
        <p:spPr>
          <a:xfrm>
            <a:off x="11636412" y="6373602"/>
            <a:ext cx="345679" cy="365125"/>
          </a:xfrm>
        </p:spPr>
        <p:txBody>
          <a:bodyPr/>
          <a:lstStyle/>
          <a:p>
            <a:fld id="{CC7BE3CA-6402-4669-BBE2-7A64732A1182}" type="slidenum">
              <a:rPr lang="en-US" smtClean="0">
                <a:solidFill>
                  <a:schemeClr val="tx1"/>
                </a:solidFill>
              </a:rPr>
              <a:pPr/>
              <a:t>3</a:t>
            </a:fld>
            <a:endParaRPr lang="en-US" dirty="0">
              <a:solidFill>
                <a:schemeClr val="tx1"/>
              </a:solidFill>
            </a:endParaRPr>
          </a:p>
        </p:txBody>
      </p:sp>
      <p:graphicFrame>
        <p:nvGraphicFramePr>
          <p:cNvPr id="3" name="Table 4">
            <a:extLst>
              <a:ext uri="{FF2B5EF4-FFF2-40B4-BE49-F238E27FC236}">
                <a16:creationId xmlns:a16="http://schemas.microsoft.com/office/drawing/2014/main" id="{197EFFB3-AA25-49E6-936A-01788874F058}"/>
              </a:ext>
            </a:extLst>
          </p:cNvPr>
          <p:cNvGraphicFramePr>
            <a:graphicFrameLocks/>
          </p:cNvGraphicFramePr>
          <p:nvPr>
            <p:extLst>
              <p:ext uri="{D42A27DB-BD31-4B8C-83A1-F6EECF244321}">
                <p14:modId xmlns:p14="http://schemas.microsoft.com/office/powerpoint/2010/main" val="1308306095"/>
              </p:ext>
            </p:extLst>
          </p:nvPr>
        </p:nvGraphicFramePr>
        <p:xfrm>
          <a:off x="759940" y="1023697"/>
          <a:ext cx="10876472" cy="5181600"/>
        </p:xfrm>
        <a:graphic>
          <a:graphicData uri="http://schemas.openxmlformats.org/drawingml/2006/table">
            <a:tbl>
              <a:tblPr firstRow="1" bandRow="1">
                <a:tableStyleId>{6E25E649-3F16-4E02-A733-19D2CDBF48F0}</a:tableStyleId>
              </a:tblPr>
              <a:tblGrid>
                <a:gridCol w="5438236">
                  <a:extLst>
                    <a:ext uri="{9D8B030D-6E8A-4147-A177-3AD203B41FA5}">
                      <a16:colId xmlns:a16="http://schemas.microsoft.com/office/drawing/2014/main" val="1038574953"/>
                    </a:ext>
                  </a:extLst>
                </a:gridCol>
                <a:gridCol w="5438236">
                  <a:extLst>
                    <a:ext uri="{9D8B030D-6E8A-4147-A177-3AD203B41FA5}">
                      <a16:colId xmlns:a16="http://schemas.microsoft.com/office/drawing/2014/main" val="3189702812"/>
                    </a:ext>
                  </a:extLst>
                </a:gridCol>
              </a:tblGrid>
              <a:tr h="518160">
                <a:tc>
                  <a:txBody>
                    <a:bodyPr/>
                    <a:lstStyle/>
                    <a:p>
                      <a:pPr algn="ctr"/>
                      <a:r>
                        <a:rPr lang="en-US" sz="2800" dirty="0"/>
                        <a:t>Current Service Offerings</a:t>
                      </a:r>
                    </a:p>
                  </a:txBody>
                  <a:tcPr anchor="b"/>
                </a:tc>
                <a:tc>
                  <a:txBody>
                    <a:bodyPr/>
                    <a:lstStyle/>
                    <a:p>
                      <a:pPr algn="ctr"/>
                      <a:r>
                        <a:rPr lang="en-US" sz="2800" dirty="0"/>
                        <a:t>New Service Offerings</a:t>
                      </a:r>
                    </a:p>
                  </a:txBody>
                  <a:tcPr anchor="b"/>
                </a:tc>
                <a:extLst>
                  <a:ext uri="{0D108BD9-81ED-4DB2-BD59-A6C34878D82A}">
                    <a16:rowId xmlns:a16="http://schemas.microsoft.com/office/drawing/2014/main" val="2897709477"/>
                  </a:ext>
                </a:extLst>
              </a:tr>
              <a:tr h="518160">
                <a:tc>
                  <a:txBody>
                    <a:bodyPr/>
                    <a:lstStyle/>
                    <a:p>
                      <a:pPr algn="ctr"/>
                      <a:r>
                        <a:rPr lang="en-US" dirty="0"/>
                        <a:t>Financial Planning</a:t>
                      </a:r>
                    </a:p>
                  </a:txBody>
                  <a:tcPr anchor="b"/>
                </a:tc>
                <a:tc>
                  <a:txBody>
                    <a:bodyPr/>
                    <a:lstStyle/>
                    <a:p>
                      <a:pPr algn="ctr"/>
                      <a:r>
                        <a:rPr lang="en-US" dirty="0"/>
                        <a:t>Advanced Sensitivity Analysis on Financial Projections</a:t>
                      </a:r>
                    </a:p>
                  </a:txBody>
                  <a:tcPr anchor="b"/>
                </a:tc>
                <a:extLst>
                  <a:ext uri="{0D108BD9-81ED-4DB2-BD59-A6C34878D82A}">
                    <a16:rowId xmlns:a16="http://schemas.microsoft.com/office/drawing/2014/main" val="4279880321"/>
                  </a:ext>
                </a:extLst>
              </a:tr>
              <a:tr h="518160">
                <a:tc>
                  <a:txBody>
                    <a:bodyPr/>
                    <a:lstStyle/>
                    <a:p>
                      <a:pPr algn="ctr"/>
                      <a:r>
                        <a:rPr lang="en-US" dirty="0"/>
                        <a:t>Cost of Service Analysis</a:t>
                      </a:r>
                    </a:p>
                  </a:txBody>
                  <a:tcPr anchor="b"/>
                </a:tc>
                <a:tc>
                  <a:txBody>
                    <a:bodyPr/>
                    <a:lstStyle/>
                    <a:p>
                      <a:pPr algn="ctr"/>
                      <a:r>
                        <a:rPr lang="en-US" dirty="0"/>
                        <a:t>Price Elasticity Analysis</a:t>
                      </a:r>
                    </a:p>
                  </a:txBody>
                  <a:tcPr anchor="b"/>
                </a:tc>
                <a:extLst>
                  <a:ext uri="{0D108BD9-81ED-4DB2-BD59-A6C34878D82A}">
                    <a16:rowId xmlns:a16="http://schemas.microsoft.com/office/drawing/2014/main" val="4110939677"/>
                  </a:ext>
                </a:extLst>
              </a:tr>
              <a:tr h="518160">
                <a:tc>
                  <a:txBody>
                    <a:bodyPr/>
                    <a:lstStyle/>
                    <a:p>
                      <a:pPr algn="ctr"/>
                      <a:r>
                        <a:rPr lang="en-US" dirty="0"/>
                        <a:t>Rate Design</a:t>
                      </a:r>
                    </a:p>
                  </a:txBody>
                  <a:tcPr anchor="b"/>
                </a:tc>
                <a:tc>
                  <a:txBody>
                    <a:bodyPr/>
                    <a:lstStyle/>
                    <a:p>
                      <a:pPr algn="ctr"/>
                      <a:r>
                        <a:rPr lang="en-US" dirty="0"/>
                        <a:t>Evolution of Rate Design Offerings</a:t>
                      </a:r>
                    </a:p>
                  </a:txBody>
                  <a:tcPr anchor="b"/>
                </a:tc>
                <a:extLst>
                  <a:ext uri="{0D108BD9-81ED-4DB2-BD59-A6C34878D82A}">
                    <a16:rowId xmlns:a16="http://schemas.microsoft.com/office/drawing/2014/main" val="934606071"/>
                  </a:ext>
                </a:extLst>
              </a:tr>
              <a:tr h="518160">
                <a:tc>
                  <a:txBody>
                    <a:bodyPr/>
                    <a:lstStyle/>
                    <a:p>
                      <a:pPr algn="ctr"/>
                      <a:r>
                        <a:rPr lang="en-US" dirty="0"/>
                        <a:t>Specialized Studies</a:t>
                      </a:r>
                    </a:p>
                  </a:txBody>
                  <a:tcPr anchor="b"/>
                </a:tc>
                <a:tc>
                  <a:txBody>
                    <a:bodyPr/>
                    <a:lstStyle/>
                    <a:p>
                      <a:pPr algn="ctr"/>
                      <a:r>
                        <a:rPr lang="en-US" dirty="0"/>
                        <a:t>Virtual Training on Focused Topics</a:t>
                      </a:r>
                    </a:p>
                  </a:txBody>
                  <a:tcPr anchor="b"/>
                </a:tc>
                <a:extLst>
                  <a:ext uri="{0D108BD9-81ED-4DB2-BD59-A6C34878D82A}">
                    <a16:rowId xmlns:a16="http://schemas.microsoft.com/office/drawing/2014/main" val="1432550369"/>
                  </a:ext>
                </a:extLst>
              </a:tr>
              <a:tr h="518160">
                <a:tc>
                  <a:txBody>
                    <a:bodyPr/>
                    <a:lstStyle/>
                    <a:p>
                      <a:pPr algn="ctr"/>
                      <a:r>
                        <a:rPr lang="en-US" dirty="0"/>
                        <a:t>Training for Staff and Governing Bodies</a:t>
                      </a:r>
                    </a:p>
                  </a:txBody>
                  <a:tcPr anchor="b"/>
                </a:tc>
                <a:tc>
                  <a:txBody>
                    <a:bodyPr/>
                    <a:lstStyle/>
                    <a:p>
                      <a:pPr algn="ctr"/>
                      <a:endParaRPr lang="en-US" dirty="0"/>
                    </a:p>
                  </a:txBody>
                  <a:tcPr anchor="b"/>
                </a:tc>
                <a:extLst>
                  <a:ext uri="{0D108BD9-81ED-4DB2-BD59-A6C34878D82A}">
                    <a16:rowId xmlns:a16="http://schemas.microsoft.com/office/drawing/2014/main" val="3622633802"/>
                  </a:ext>
                </a:extLst>
              </a:tr>
              <a:tr h="518160">
                <a:tc>
                  <a:txBody>
                    <a:bodyPr/>
                    <a:lstStyle/>
                    <a:p>
                      <a:pPr algn="ctr"/>
                      <a:endParaRPr lang="en-US" dirty="0"/>
                    </a:p>
                  </a:txBody>
                  <a:tcPr anchor="b"/>
                </a:tc>
                <a:tc>
                  <a:txBody>
                    <a:bodyPr/>
                    <a:lstStyle/>
                    <a:p>
                      <a:pPr algn="ctr"/>
                      <a:endParaRPr lang="en-US" dirty="0"/>
                    </a:p>
                  </a:txBody>
                  <a:tcPr anchor="b"/>
                </a:tc>
                <a:extLst>
                  <a:ext uri="{0D108BD9-81ED-4DB2-BD59-A6C34878D82A}">
                    <a16:rowId xmlns:a16="http://schemas.microsoft.com/office/drawing/2014/main" val="2205412360"/>
                  </a:ext>
                </a:extLst>
              </a:tr>
              <a:tr h="518160">
                <a:tc>
                  <a:txBody>
                    <a:bodyPr/>
                    <a:lstStyle/>
                    <a:p>
                      <a:pPr algn="ctr"/>
                      <a:endParaRPr lang="en-US" dirty="0"/>
                    </a:p>
                  </a:txBody>
                  <a:tcPr anchor="b"/>
                </a:tc>
                <a:tc>
                  <a:txBody>
                    <a:bodyPr/>
                    <a:lstStyle/>
                    <a:p>
                      <a:pPr algn="ctr"/>
                      <a:endParaRPr lang="en-US" dirty="0"/>
                    </a:p>
                  </a:txBody>
                  <a:tcPr anchor="b"/>
                </a:tc>
                <a:extLst>
                  <a:ext uri="{0D108BD9-81ED-4DB2-BD59-A6C34878D82A}">
                    <a16:rowId xmlns:a16="http://schemas.microsoft.com/office/drawing/2014/main" val="3350529070"/>
                  </a:ext>
                </a:extLst>
              </a:tr>
              <a:tr h="518160">
                <a:tc>
                  <a:txBody>
                    <a:bodyPr/>
                    <a:lstStyle/>
                    <a:p>
                      <a:pPr algn="ctr"/>
                      <a:endParaRPr lang="en-US" dirty="0"/>
                    </a:p>
                  </a:txBody>
                  <a:tcPr anchor="b"/>
                </a:tc>
                <a:tc>
                  <a:txBody>
                    <a:bodyPr/>
                    <a:lstStyle/>
                    <a:p>
                      <a:pPr algn="ctr"/>
                      <a:endParaRPr lang="en-US" dirty="0"/>
                    </a:p>
                  </a:txBody>
                  <a:tcPr anchor="b"/>
                </a:tc>
                <a:extLst>
                  <a:ext uri="{0D108BD9-81ED-4DB2-BD59-A6C34878D82A}">
                    <a16:rowId xmlns:a16="http://schemas.microsoft.com/office/drawing/2014/main" val="366885268"/>
                  </a:ext>
                </a:extLst>
              </a:tr>
              <a:tr h="518160">
                <a:tc>
                  <a:txBody>
                    <a:bodyPr/>
                    <a:lstStyle/>
                    <a:p>
                      <a:pPr algn="ctr"/>
                      <a:endParaRPr lang="en-US" dirty="0"/>
                    </a:p>
                  </a:txBody>
                  <a:tcPr anchor="b"/>
                </a:tc>
                <a:tc>
                  <a:txBody>
                    <a:bodyPr/>
                    <a:lstStyle/>
                    <a:p>
                      <a:pPr algn="ctr"/>
                      <a:endParaRPr lang="en-US" dirty="0"/>
                    </a:p>
                  </a:txBody>
                  <a:tcPr anchor="b"/>
                </a:tc>
                <a:extLst>
                  <a:ext uri="{0D108BD9-81ED-4DB2-BD59-A6C34878D82A}">
                    <a16:rowId xmlns:a16="http://schemas.microsoft.com/office/drawing/2014/main" val="1815771120"/>
                  </a:ext>
                </a:extLst>
              </a:tr>
            </a:tbl>
          </a:graphicData>
        </a:graphic>
      </p:graphicFrame>
      <p:sp>
        <p:nvSpPr>
          <p:cNvPr id="4" name="TextBox 3">
            <a:extLst>
              <a:ext uri="{FF2B5EF4-FFF2-40B4-BE49-F238E27FC236}">
                <a16:creationId xmlns:a16="http://schemas.microsoft.com/office/drawing/2014/main" id="{0DEB04FE-5C35-C1A7-202D-6AA662F38268}"/>
              </a:ext>
            </a:extLst>
          </p:cNvPr>
          <p:cNvSpPr txBox="1"/>
          <p:nvPr/>
        </p:nvSpPr>
        <p:spPr>
          <a:xfrm>
            <a:off x="828136" y="468037"/>
            <a:ext cx="6081623" cy="369332"/>
          </a:xfrm>
          <a:prstGeom prst="rect">
            <a:avLst/>
          </a:prstGeom>
          <a:noFill/>
        </p:spPr>
        <p:txBody>
          <a:bodyPr wrap="square" rtlCol="0">
            <a:spAutoFit/>
          </a:bodyPr>
          <a:lstStyle/>
          <a:p>
            <a:r>
              <a:rPr lang="en-US" b="1" i="1" dirty="0"/>
              <a:t>Previous Meeting In February…</a:t>
            </a:r>
          </a:p>
        </p:txBody>
      </p:sp>
    </p:spTree>
    <p:extLst>
      <p:ext uri="{BB962C8B-B14F-4D97-AF65-F5344CB8AC3E}">
        <p14:creationId xmlns:p14="http://schemas.microsoft.com/office/powerpoint/2010/main" val="367419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BDE1F-93FD-A3F5-EAA4-50809CE0837B}"/>
              </a:ext>
            </a:extLst>
          </p:cNvPr>
          <p:cNvSpPr>
            <a:spLocks noGrp="1"/>
          </p:cNvSpPr>
          <p:nvPr>
            <p:ph type="sldNum" sz="quarter" idx="12"/>
          </p:nvPr>
        </p:nvSpPr>
        <p:spPr/>
        <p:txBody>
          <a:bodyPr/>
          <a:lstStyle/>
          <a:p>
            <a:fld id="{CC7BE3CA-6402-4669-BBE2-7A64732A1182}" type="slidenum">
              <a:rPr lang="en-US" smtClean="0"/>
              <a:pPr/>
              <a:t>4</a:t>
            </a:fld>
            <a:endParaRPr lang="en-US" dirty="0"/>
          </a:p>
        </p:txBody>
      </p:sp>
      <p:pic>
        <p:nvPicPr>
          <p:cNvPr id="6" name="Picture 5" descr="A yellow sign with black text&#10;&#10;Description automatically generated with low confidence">
            <a:extLst>
              <a:ext uri="{FF2B5EF4-FFF2-40B4-BE49-F238E27FC236}">
                <a16:creationId xmlns:a16="http://schemas.microsoft.com/office/drawing/2014/main" id="{C2DCF9F5-2FBE-FB7C-830E-55C6DC5D0C8E}"/>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1162" y="0"/>
            <a:ext cx="9269676" cy="6356350"/>
          </a:xfrm>
          <a:prstGeom prst="rect">
            <a:avLst/>
          </a:prstGeom>
          <a:effectLst>
            <a:softEdge rad="190500"/>
          </a:effectLst>
        </p:spPr>
      </p:pic>
      <p:sp>
        <p:nvSpPr>
          <p:cNvPr id="8" name="TextBox 7">
            <a:extLst>
              <a:ext uri="{FF2B5EF4-FFF2-40B4-BE49-F238E27FC236}">
                <a16:creationId xmlns:a16="http://schemas.microsoft.com/office/drawing/2014/main" id="{A8E1D16E-6C0B-2E74-F7AB-060818E3B139}"/>
              </a:ext>
            </a:extLst>
          </p:cNvPr>
          <p:cNvSpPr txBox="1"/>
          <p:nvPr/>
        </p:nvSpPr>
        <p:spPr>
          <a:xfrm>
            <a:off x="2976422" y="401852"/>
            <a:ext cx="2328304" cy="954107"/>
          </a:xfrm>
          <a:prstGeom prst="rect">
            <a:avLst/>
          </a:prstGeom>
          <a:noFill/>
        </p:spPr>
        <p:txBody>
          <a:bodyPr wrap="square" rtlCol="0">
            <a:spAutoFit/>
          </a:bodyPr>
          <a:lstStyle/>
          <a:p>
            <a:pPr algn="ctr"/>
            <a:r>
              <a:rPr lang="en-US" sz="2800" dirty="0">
                <a:latin typeface="Forte" panose="03060902040502070203" pitchFamily="66" charset="0"/>
              </a:rPr>
              <a:t>Electric Vehicles</a:t>
            </a:r>
          </a:p>
        </p:txBody>
      </p:sp>
      <p:sp>
        <p:nvSpPr>
          <p:cNvPr id="9" name="TextBox 8">
            <a:extLst>
              <a:ext uri="{FF2B5EF4-FFF2-40B4-BE49-F238E27FC236}">
                <a16:creationId xmlns:a16="http://schemas.microsoft.com/office/drawing/2014/main" id="{26547C75-7F8E-E823-FB82-1A39649AC839}"/>
              </a:ext>
            </a:extLst>
          </p:cNvPr>
          <p:cNvSpPr txBox="1"/>
          <p:nvPr/>
        </p:nvSpPr>
        <p:spPr>
          <a:xfrm rot="21285497">
            <a:off x="297009" y="548369"/>
            <a:ext cx="2328304" cy="523220"/>
          </a:xfrm>
          <a:prstGeom prst="rect">
            <a:avLst/>
          </a:prstGeom>
          <a:noFill/>
        </p:spPr>
        <p:txBody>
          <a:bodyPr wrap="square" rtlCol="0">
            <a:spAutoFit/>
          </a:bodyPr>
          <a:lstStyle/>
          <a:p>
            <a:pPr algn="ctr"/>
            <a:r>
              <a:rPr lang="en-US" sz="2800" dirty="0">
                <a:latin typeface="Forte" panose="03060902040502070203" pitchFamily="66" charset="0"/>
              </a:rPr>
              <a:t>Heat Pumps</a:t>
            </a:r>
          </a:p>
        </p:txBody>
      </p:sp>
      <p:sp>
        <p:nvSpPr>
          <p:cNvPr id="10" name="TextBox 9">
            <a:extLst>
              <a:ext uri="{FF2B5EF4-FFF2-40B4-BE49-F238E27FC236}">
                <a16:creationId xmlns:a16="http://schemas.microsoft.com/office/drawing/2014/main" id="{BF43F84F-7CC6-D259-FE6D-F386E60783A7}"/>
              </a:ext>
            </a:extLst>
          </p:cNvPr>
          <p:cNvSpPr txBox="1"/>
          <p:nvPr/>
        </p:nvSpPr>
        <p:spPr>
          <a:xfrm>
            <a:off x="7991683" y="2870641"/>
            <a:ext cx="3203463" cy="523220"/>
          </a:xfrm>
          <a:prstGeom prst="rect">
            <a:avLst/>
          </a:prstGeom>
          <a:noFill/>
        </p:spPr>
        <p:txBody>
          <a:bodyPr wrap="square" rtlCol="0">
            <a:spAutoFit/>
          </a:bodyPr>
          <a:lstStyle/>
          <a:p>
            <a:pPr algn="ctr"/>
            <a:r>
              <a:rPr lang="en-US" sz="2800" dirty="0">
                <a:latin typeface="Forte" panose="03060902040502070203" pitchFamily="66" charset="0"/>
              </a:rPr>
              <a:t>Electrification</a:t>
            </a:r>
          </a:p>
        </p:txBody>
      </p:sp>
      <p:sp>
        <p:nvSpPr>
          <p:cNvPr id="11" name="TextBox 10">
            <a:extLst>
              <a:ext uri="{FF2B5EF4-FFF2-40B4-BE49-F238E27FC236}">
                <a16:creationId xmlns:a16="http://schemas.microsoft.com/office/drawing/2014/main" id="{F4341A0F-295E-C718-13E1-A6A30CD6C7BD}"/>
              </a:ext>
            </a:extLst>
          </p:cNvPr>
          <p:cNvSpPr txBox="1"/>
          <p:nvPr/>
        </p:nvSpPr>
        <p:spPr>
          <a:xfrm rot="1581813">
            <a:off x="4415775" y="1276911"/>
            <a:ext cx="3203463" cy="523220"/>
          </a:xfrm>
          <a:prstGeom prst="rect">
            <a:avLst/>
          </a:prstGeom>
          <a:noFill/>
        </p:spPr>
        <p:txBody>
          <a:bodyPr wrap="square" rtlCol="0">
            <a:spAutoFit/>
          </a:bodyPr>
          <a:lstStyle/>
          <a:p>
            <a:pPr algn="ctr"/>
            <a:r>
              <a:rPr lang="en-US" sz="2800" dirty="0">
                <a:latin typeface="Forte" panose="03060902040502070203" pitchFamily="66" charset="0"/>
              </a:rPr>
              <a:t>Carbon Free</a:t>
            </a:r>
          </a:p>
        </p:txBody>
      </p:sp>
      <p:sp>
        <p:nvSpPr>
          <p:cNvPr id="12" name="TextBox 11">
            <a:extLst>
              <a:ext uri="{FF2B5EF4-FFF2-40B4-BE49-F238E27FC236}">
                <a16:creationId xmlns:a16="http://schemas.microsoft.com/office/drawing/2014/main" id="{19420799-C02E-3AD5-596E-9396C7C96F73}"/>
              </a:ext>
            </a:extLst>
          </p:cNvPr>
          <p:cNvSpPr txBox="1"/>
          <p:nvPr/>
        </p:nvSpPr>
        <p:spPr>
          <a:xfrm rot="904818">
            <a:off x="6292167" y="3698403"/>
            <a:ext cx="3203463" cy="523220"/>
          </a:xfrm>
          <a:prstGeom prst="rect">
            <a:avLst/>
          </a:prstGeom>
          <a:noFill/>
        </p:spPr>
        <p:txBody>
          <a:bodyPr wrap="square" rtlCol="0">
            <a:spAutoFit/>
          </a:bodyPr>
          <a:lstStyle/>
          <a:p>
            <a:pPr algn="ctr"/>
            <a:r>
              <a:rPr lang="en-US" sz="2800" dirty="0">
                <a:latin typeface="Forte" panose="03060902040502070203" pitchFamily="66" charset="0"/>
              </a:rPr>
              <a:t>Solar + Wind</a:t>
            </a:r>
          </a:p>
        </p:txBody>
      </p:sp>
      <p:sp>
        <p:nvSpPr>
          <p:cNvPr id="13" name="TextBox 12">
            <a:extLst>
              <a:ext uri="{FF2B5EF4-FFF2-40B4-BE49-F238E27FC236}">
                <a16:creationId xmlns:a16="http://schemas.microsoft.com/office/drawing/2014/main" id="{075640FA-F38E-F6C1-DDB6-09D48B5B2986}"/>
              </a:ext>
            </a:extLst>
          </p:cNvPr>
          <p:cNvSpPr txBox="1"/>
          <p:nvPr/>
        </p:nvSpPr>
        <p:spPr>
          <a:xfrm>
            <a:off x="5268299" y="2298461"/>
            <a:ext cx="3203463" cy="523220"/>
          </a:xfrm>
          <a:prstGeom prst="rect">
            <a:avLst/>
          </a:prstGeom>
          <a:noFill/>
        </p:spPr>
        <p:txBody>
          <a:bodyPr wrap="square" rtlCol="0">
            <a:spAutoFit/>
          </a:bodyPr>
          <a:lstStyle/>
          <a:p>
            <a:pPr algn="ctr"/>
            <a:r>
              <a:rPr lang="en-US" sz="2800" dirty="0">
                <a:latin typeface="Forte" panose="03060902040502070203" pitchFamily="66" charset="0"/>
              </a:rPr>
              <a:t>Resiliency</a:t>
            </a:r>
          </a:p>
        </p:txBody>
      </p:sp>
      <p:sp>
        <p:nvSpPr>
          <p:cNvPr id="14" name="TextBox 13">
            <a:extLst>
              <a:ext uri="{FF2B5EF4-FFF2-40B4-BE49-F238E27FC236}">
                <a16:creationId xmlns:a16="http://schemas.microsoft.com/office/drawing/2014/main" id="{16BA431D-8A49-5365-52E4-6539C54F48F2}"/>
              </a:ext>
            </a:extLst>
          </p:cNvPr>
          <p:cNvSpPr txBox="1"/>
          <p:nvPr/>
        </p:nvSpPr>
        <p:spPr>
          <a:xfrm rot="473563">
            <a:off x="298727" y="3644388"/>
            <a:ext cx="3203463" cy="523220"/>
          </a:xfrm>
          <a:prstGeom prst="rect">
            <a:avLst/>
          </a:prstGeom>
          <a:noFill/>
        </p:spPr>
        <p:txBody>
          <a:bodyPr wrap="square" rtlCol="0">
            <a:spAutoFit/>
          </a:bodyPr>
          <a:lstStyle/>
          <a:p>
            <a:pPr algn="ctr"/>
            <a:r>
              <a:rPr lang="en-US" sz="2800" dirty="0">
                <a:latin typeface="Forte" panose="03060902040502070203" pitchFamily="66" charset="0"/>
              </a:rPr>
              <a:t>Grid Modernization</a:t>
            </a:r>
          </a:p>
        </p:txBody>
      </p:sp>
      <p:sp>
        <p:nvSpPr>
          <p:cNvPr id="15" name="TextBox 14">
            <a:extLst>
              <a:ext uri="{FF2B5EF4-FFF2-40B4-BE49-F238E27FC236}">
                <a16:creationId xmlns:a16="http://schemas.microsoft.com/office/drawing/2014/main" id="{1FEFAE0D-24EE-E308-C1E4-E6B7026E5C48}"/>
              </a:ext>
            </a:extLst>
          </p:cNvPr>
          <p:cNvSpPr txBox="1"/>
          <p:nvPr/>
        </p:nvSpPr>
        <p:spPr>
          <a:xfrm>
            <a:off x="4461013" y="5591116"/>
            <a:ext cx="3203463" cy="523220"/>
          </a:xfrm>
          <a:prstGeom prst="rect">
            <a:avLst/>
          </a:prstGeom>
          <a:noFill/>
        </p:spPr>
        <p:txBody>
          <a:bodyPr wrap="square" rtlCol="0">
            <a:spAutoFit/>
          </a:bodyPr>
          <a:lstStyle/>
          <a:p>
            <a:pPr algn="ctr"/>
            <a:r>
              <a:rPr lang="en-US" sz="2800" dirty="0">
                <a:latin typeface="Forte" panose="03060902040502070203" pitchFamily="66" charset="0"/>
              </a:rPr>
              <a:t>Data Centers</a:t>
            </a:r>
          </a:p>
        </p:txBody>
      </p:sp>
      <p:sp>
        <p:nvSpPr>
          <p:cNvPr id="16" name="TextBox 15">
            <a:extLst>
              <a:ext uri="{FF2B5EF4-FFF2-40B4-BE49-F238E27FC236}">
                <a16:creationId xmlns:a16="http://schemas.microsoft.com/office/drawing/2014/main" id="{DF728D8C-494E-0787-6702-7BFB4FC5E350}"/>
              </a:ext>
            </a:extLst>
          </p:cNvPr>
          <p:cNvSpPr txBox="1"/>
          <p:nvPr/>
        </p:nvSpPr>
        <p:spPr>
          <a:xfrm rot="21018150">
            <a:off x="496665" y="1770784"/>
            <a:ext cx="3203463" cy="523220"/>
          </a:xfrm>
          <a:prstGeom prst="rect">
            <a:avLst/>
          </a:prstGeom>
          <a:noFill/>
        </p:spPr>
        <p:txBody>
          <a:bodyPr wrap="square" rtlCol="0">
            <a:spAutoFit/>
          </a:bodyPr>
          <a:lstStyle/>
          <a:p>
            <a:pPr algn="ctr"/>
            <a:r>
              <a:rPr lang="en-US" sz="2800" dirty="0">
                <a:latin typeface="Forte" panose="03060902040502070203" pitchFamily="66" charset="0"/>
              </a:rPr>
              <a:t>Energy Storage</a:t>
            </a:r>
          </a:p>
        </p:txBody>
      </p:sp>
      <p:sp>
        <p:nvSpPr>
          <p:cNvPr id="17" name="TextBox 16">
            <a:extLst>
              <a:ext uri="{FF2B5EF4-FFF2-40B4-BE49-F238E27FC236}">
                <a16:creationId xmlns:a16="http://schemas.microsoft.com/office/drawing/2014/main" id="{CEB763F8-F261-34F5-4163-BAF27855DE08}"/>
              </a:ext>
            </a:extLst>
          </p:cNvPr>
          <p:cNvSpPr txBox="1"/>
          <p:nvPr/>
        </p:nvSpPr>
        <p:spPr>
          <a:xfrm rot="904818">
            <a:off x="7407007" y="5282969"/>
            <a:ext cx="3203463" cy="523220"/>
          </a:xfrm>
          <a:prstGeom prst="rect">
            <a:avLst/>
          </a:prstGeom>
          <a:noFill/>
        </p:spPr>
        <p:txBody>
          <a:bodyPr wrap="square" rtlCol="0">
            <a:spAutoFit/>
          </a:bodyPr>
          <a:lstStyle/>
          <a:p>
            <a:pPr algn="ctr"/>
            <a:r>
              <a:rPr lang="en-US" sz="2800" dirty="0">
                <a:latin typeface="Forte" panose="03060902040502070203" pitchFamily="66" charset="0"/>
              </a:rPr>
              <a:t>Transmission</a:t>
            </a:r>
          </a:p>
        </p:txBody>
      </p:sp>
      <p:sp>
        <p:nvSpPr>
          <p:cNvPr id="18" name="TextBox 17">
            <a:extLst>
              <a:ext uri="{FF2B5EF4-FFF2-40B4-BE49-F238E27FC236}">
                <a16:creationId xmlns:a16="http://schemas.microsoft.com/office/drawing/2014/main" id="{0F0D89A4-1414-B7CE-1AB5-40A75A02E09D}"/>
              </a:ext>
            </a:extLst>
          </p:cNvPr>
          <p:cNvSpPr txBox="1"/>
          <p:nvPr/>
        </p:nvSpPr>
        <p:spPr>
          <a:xfrm>
            <a:off x="4690436" y="4383430"/>
            <a:ext cx="3203463" cy="523220"/>
          </a:xfrm>
          <a:prstGeom prst="rect">
            <a:avLst/>
          </a:prstGeom>
          <a:noFill/>
        </p:spPr>
        <p:txBody>
          <a:bodyPr wrap="square" rtlCol="0">
            <a:spAutoFit/>
          </a:bodyPr>
          <a:lstStyle/>
          <a:p>
            <a:pPr algn="ctr"/>
            <a:r>
              <a:rPr lang="en-US" sz="2800" dirty="0">
                <a:latin typeface="Forte" panose="03060902040502070203" pitchFamily="66" charset="0"/>
              </a:rPr>
              <a:t>Time of Use Rates</a:t>
            </a:r>
          </a:p>
        </p:txBody>
      </p:sp>
      <p:sp>
        <p:nvSpPr>
          <p:cNvPr id="19" name="TextBox 18">
            <a:extLst>
              <a:ext uri="{FF2B5EF4-FFF2-40B4-BE49-F238E27FC236}">
                <a16:creationId xmlns:a16="http://schemas.microsoft.com/office/drawing/2014/main" id="{7C0B5E7A-D4BF-0054-ED7E-D8C51DCCD9D9}"/>
              </a:ext>
            </a:extLst>
          </p:cNvPr>
          <p:cNvSpPr txBox="1"/>
          <p:nvPr/>
        </p:nvSpPr>
        <p:spPr>
          <a:xfrm rot="20523193">
            <a:off x="1673421" y="5226223"/>
            <a:ext cx="3203463" cy="523220"/>
          </a:xfrm>
          <a:prstGeom prst="rect">
            <a:avLst/>
          </a:prstGeom>
          <a:noFill/>
        </p:spPr>
        <p:txBody>
          <a:bodyPr wrap="square" rtlCol="0">
            <a:spAutoFit/>
          </a:bodyPr>
          <a:lstStyle/>
          <a:p>
            <a:pPr algn="ctr"/>
            <a:r>
              <a:rPr lang="en-US" sz="2800" dirty="0">
                <a:latin typeface="Forte" panose="03060902040502070203" pitchFamily="66" charset="0"/>
              </a:rPr>
              <a:t>Real Time Pricing</a:t>
            </a:r>
          </a:p>
        </p:txBody>
      </p:sp>
      <p:sp>
        <p:nvSpPr>
          <p:cNvPr id="20" name="TextBox 19">
            <a:extLst>
              <a:ext uri="{FF2B5EF4-FFF2-40B4-BE49-F238E27FC236}">
                <a16:creationId xmlns:a16="http://schemas.microsoft.com/office/drawing/2014/main" id="{038898B8-B433-437F-E160-14F0EB6202CD}"/>
              </a:ext>
            </a:extLst>
          </p:cNvPr>
          <p:cNvSpPr txBox="1"/>
          <p:nvPr/>
        </p:nvSpPr>
        <p:spPr>
          <a:xfrm rot="20796720">
            <a:off x="8620643" y="484985"/>
            <a:ext cx="3379178" cy="523220"/>
          </a:xfrm>
          <a:prstGeom prst="rect">
            <a:avLst/>
          </a:prstGeom>
          <a:noFill/>
        </p:spPr>
        <p:txBody>
          <a:bodyPr wrap="square" rtlCol="0">
            <a:spAutoFit/>
          </a:bodyPr>
          <a:lstStyle/>
          <a:p>
            <a:pPr algn="ctr"/>
            <a:r>
              <a:rPr lang="en-US" sz="2800" dirty="0">
                <a:latin typeface="Forte" panose="03060902040502070203" pitchFamily="66" charset="0"/>
              </a:rPr>
              <a:t>Changing Workforce</a:t>
            </a:r>
          </a:p>
        </p:txBody>
      </p:sp>
      <p:sp>
        <p:nvSpPr>
          <p:cNvPr id="21" name="TextBox 20">
            <a:extLst>
              <a:ext uri="{FF2B5EF4-FFF2-40B4-BE49-F238E27FC236}">
                <a16:creationId xmlns:a16="http://schemas.microsoft.com/office/drawing/2014/main" id="{88E4B487-069E-2109-A6AF-F7CBBD7995D4}"/>
              </a:ext>
            </a:extLst>
          </p:cNvPr>
          <p:cNvSpPr txBox="1"/>
          <p:nvPr/>
        </p:nvSpPr>
        <p:spPr>
          <a:xfrm>
            <a:off x="8925367" y="4033072"/>
            <a:ext cx="3350193" cy="954107"/>
          </a:xfrm>
          <a:prstGeom prst="rect">
            <a:avLst/>
          </a:prstGeom>
          <a:noFill/>
        </p:spPr>
        <p:txBody>
          <a:bodyPr wrap="square" rtlCol="0">
            <a:spAutoFit/>
          </a:bodyPr>
          <a:lstStyle/>
          <a:p>
            <a:pPr algn="ctr"/>
            <a:r>
              <a:rPr lang="en-US" sz="2800" dirty="0">
                <a:latin typeface="Forte" panose="03060902040502070203" pitchFamily="66" charset="0"/>
              </a:rPr>
              <a:t>Power Cost Volatility</a:t>
            </a:r>
          </a:p>
        </p:txBody>
      </p:sp>
      <p:sp>
        <p:nvSpPr>
          <p:cNvPr id="22" name="TextBox 21">
            <a:extLst>
              <a:ext uri="{FF2B5EF4-FFF2-40B4-BE49-F238E27FC236}">
                <a16:creationId xmlns:a16="http://schemas.microsoft.com/office/drawing/2014/main" id="{E084DBFA-91DA-9C45-E38F-B4617DA337DF}"/>
              </a:ext>
            </a:extLst>
          </p:cNvPr>
          <p:cNvSpPr txBox="1"/>
          <p:nvPr/>
        </p:nvSpPr>
        <p:spPr>
          <a:xfrm rot="904818">
            <a:off x="8788566" y="1890744"/>
            <a:ext cx="3203463" cy="523220"/>
          </a:xfrm>
          <a:prstGeom prst="rect">
            <a:avLst/>
          </a:prstGeom>
          <a:noFill/>
        </p:spPr>
        <p:txBody>
          <a:bodyPr wrap="square" rtlCol="0">
            <a:spAutoFit/>
          </a:bodyPr>
          <a:lstStyle/>
          <a:p>
            <a:pPr algn="ctr"/>
            <a:r>
              <a:rPr lang="en-US" sz="2800" dirty="0">
                <a:latin typeface="Forte" panose="03060902040502070203" pitchFamily="66" charset="0"/>
              </a:rPr>
              <a:t>Nuclear </a:t>
            </a:r>
          </a:p>
        </p:txBody>
      </p:sp>
      <p:sp>
        <p:nvSpPr>
          <p:cNvPr id="23" name="TextBox 22">
            <a:extLst>
              <a:ext uri="{FF2B5EF4-FFF2-40B4-BE49-F238E27FC236}">
                <a16:creationId xmlns:a16="http://schemas.microsoft.com/office/drawing/2014/main" id="{45F55FF1-112D-6341-37DC-C96A203F6A7D}"/>
              </a:ext>
            </a:extLst>
          </p:cNvPr>
          <p:cNvSpPr txBox="1"/>
          <p:nvPr/>
        </p:nvSpPr>
        <p:spPr>
          <a:xfrm rot="904818">
            <a:off x="6616730" y="1791173"/>
            <a:ext cx="3203463" cy="523220"/>
          </a:xfrm>
          <a:prstGeom prst="rect">
            <a:avLst/>
          </a:prstGeom>
          <a:noFill/>
        </p:spPr>
        <p:txBody>
          <a:bodyPr wrap="square" rtlCol="0">
            <a:spAutoFit/>
          </a:bodyPr>
          <a:lstStyle/>
          <a:p>
            <a:pPr algn="ctr"/>
            <a:r>
              <a:rPr lang="en-US" sz="2800" dirty="0">
                <a:latin typeface="Forte" panose="03060902040502070203" pitchFamily="66" charset="0"/>
              </a:rPr>
              <a:t>Grants</a:t>
            </a:r>
          </a:p>
        </p:txBody>
      </p:sp>
      <p:sp>
        <p:nvSpPr>
          <p:cNvPr id="24" name="TextBox 23">
            <a:extLst>
              <a:ext uri="{FF2B5EF4-FFF2-40B4-BE49-F238E27FC236}">
                <a16:creationId xmlns:a16="http://schemas.microsoft.com/office/drawing/2014/main" id="{49C34B15-60F6-94F7-695D-88A85390EE94}"/>
              </a:ext>
            </a:extLst>
          </p:cNvPr>
          <p:cNvSpPr txBox="1"/>
          <p:nvPr/>
        </p:nvSpPr>
        <p:spPr>
          <a:xfrm rot="426631">
            <a:off x="5382456" y="421465"/>
            <a:ext cx="3203463" cy="523220"/>
          </a:xfrm>
          <a:prstGeom prst="rect">
            <a:avLst/>
          </a:prstGeom>
          <a:noFill/>
        </p:spPr>
        <p:txBody>
          <a:bodyPr wrap="square" rtlCol="0">
            <a:spAutoFit/>
          </a:bodyPr>
          <a:lstStyle/>
          <a:p>
            <a:pPr algn="ctr"/>
            <a:r>
              <a:rPr lang="en-US" sz="2800" dirty="0">
                <a:latin typeface="Forte" panose="03060902040502070203" pitchFamily="66" charset="0"/>
              </a:rPr>
              <a:t>Load Shedding</a:t>
            </a:r>
          </a:p>
        </p:txBody>
      </p:sp>
    </p:spTree>
    <p:extLst>
      <p:ext uri="{BB962C8B-B14F-4D97-AF65-F5344CB8AC3E}">
        <p14:creationId xmlns:p14="http://schemas.microsoft.com/office/powerpoint/2010/main" val="344046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47D7-57B7-4C43-92E8-7E057ACE109E}"/>
              </a:ext>
            </a:extLst>
          </p:cNvPr>
          <p:cNvSpPr>
            <a:spLocks noGrp="1"/>
          </p:cNvSpPr>
          <p:nvPr>
            <p:ph type="title"/>
          </p:nvPr>
        </p:nvSpPr>
        <p:spPr/>
        <p:txBody>
          <a:bodyPr/>
          <a:lstStyle/>
          <a:p>
            <a:r>
              <a:rPr lang="en-US" dirty="0">
                <a:latin typeface="Mystical Woods Rough Script" panose="02000500000000000000" pitchFamily="2" charset="0"/>
              </a:rPr>
              <a:t>Relevance</a:t>
            </a:r>
          </a:p>
        </p:txBody>
      </p:sp>
      <p:sp>
        <p:nvSpPr>
          <p:cNvPr id="6" name="Slide Number Placeholder 5">
            <a:extLst>
              <a:ext uri="{FF2B5EF4-FFF2-40B4-BE49-F238E27FC236}">
                <a16:creationId xmlns:a16="http://schemas.microsoft.com/office/drawing/2014/main" id="{D8F64EF8-18E6-441E-9F26-42BAD14BD873}"/>
              </a:ext>
            </a:extLst>
          </p:cNvPr>
          <p:cNvSpPr>
            <a:spLocks noGrp="1"/>
          </p:cNvSpPr>
          <p:nvPr>
            <p:ph type="sldNum" sz="quarter" idx="13"/>
          </p:nvPr>
        </p:nvSpPr>
        <p:spPr/>
        <p:txBody>
          <a:bodyPr/>
          <a:lstStyle/>
          <a:p>
            <a:fld id="{CC7BE3CA-6402-4669-BBE2-7A64732A1182}" type="slidenum">
              <a:rPr lang="en-US" smtClean="0"/>
              <a:pPr/>
              <a:t>5</a:t>
            </a:fld>
            <a:endParaRPr lang="en-US" dirty="0"/>
          </a:p>
        </p:txBody>
      </p:sp>
      <p:sp>
        <p:nvSpPr>
          <p:cNvPr id="3" name="TextBox 2">
            <a:extLst>
              <a:ext uri="{FF2B5EF4-FFF2-40B4-BE49-F238E27FC236}">
                <a16:creationId xmlns:a16="http://schemas.microsoft.com/office/drawing/2014/main" id="{FC2C740B-4B28-CB6F-C825-FFA039AF1BA7}"/>
              </a:ext>
            </a:extLst>
          </p:cNvPr>
          <p:cNvSpPr txBox="1"/>
          <p:nvPr/>
        </p:nvSpPr>
        <p:spPr>
          <a:xfrm>
            <a:off x="5845288" y="3072765"/>
            <a:ext cx="5404239"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As a vendor, how do we stay relevant amidst industry change?</a:t>
            </a:r>
          </a:p>
          <a:p>
            <a:pPr marL="742950" lvl="1" indent="-285750">
              <a:buFont typeface="Arial" panose="020B0604020202020204" pitchFamily="34" charset="0"/>
              <a:buChar char="•"/>
            </a:pPr>
            <a:r>
              <a:rPr lang="en-US" sz="2400" dirty="0"/>
              <a:t>Embrace change by finding strengths and weaknesses in the current service offerings</a:t>
            </a:r>
          </a:p>
          <a:p>
            <a:pPr marL="742950" lvl="1" indent="-285750">
              <a:buFont typeface="Arial" panose="020B0604020202020204" pitchFamily="34" charset="0"/>
              <a:buChar char="•"/>
            </a:pPr>
            <a:endParaRPr lang="en-US" sz="2400" dirty="0"/>
          </a:p>
        </p:txBody>
      </p:sp>
      <p:pic>
        <p:nvPicPr>
          <p:cNvPr id="1028" name="Picture 4" descr="change management cartoon">
            <a:extLst>
              <a:ext uri="{FF2B5EF4-FFF2-40B4-BE49-F238E27FC236}">
                <a16:creationId xmlns:a16="http://schemas.microsoft.com/office/drawing/2014/main" id="{A67CC3DC-9084-ABE5-8BFB-6330B53D6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60" y="1732380"/>
            <a:ext cx="4551394" cy="498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87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EA1D-D75F-480F-92E1-453709B89231}"/>
              </a:ext>
            </a:extLst>
          </p:cNvPr>
          <p:cNvSpPr>
            <a:spLocks noGrp="1"/>
          </p:cNvSpPr>
          <p:nvPr>
            <p:ph type="title"/>
          </p:nvPr>
        </p:nvSpPr>
        <p:spPr/>
        <p:txBody>
          <a:bodyPr/>
          <a:lstStyle/>
          <a:p>
            <a:r>
              <a:rPr lang="en-US" dirty="0">
                <a:latin typeface="Mystical Woods Rough Script" panose="02000500000000000000" pitchFamily="2" charset="0"/>
              </a:rPr>
              <a:t>UFS Objectives</a:t>
            </a:r>
          </a:p>
        </p:txBody>
      </p:sp>
      <p:sp>
        <p:nvSpPr>
          <p:cNvPr id="5" name="Slide Number Placeholder 4">
            <a:extLst>
              <a:ext uri="{FF2B5EF4-FFF2-40B4-BE49-F238E27FC236}">
                <a16:creationId xmlns:a16="http://schemas.microsoft.com/office/drawing/2014/main" id="{768C9904-F3C7-C9BF-5DD5-C6C39BB19DF2}"/>
              </a:ext>
            </a:extLst>
          </p:cNvPr>
          <p:cNvSpPr>
            <a:spLocks noGrp="1"/>
          </p:cNvSpPr>
          <p:nvPr>
            <p:ph type="sldNum" sz="quarter" idx="12"/>
          </p:nvPr>
        </p:nvSpPr>
        <p:spPr/>
        <p:txBody>
          <a:bodyPr/>
          <a:lstStyle/>
          <a:p>
            <a:fld id="{CC7BE3CA-6402-4669-BBE2-7A64732A1182}" type="slidenum">
              <a:rPr lang="en-US" smtClean="0"/>
              <a:pPr/>
              <a:t>6</a:t>
            </a:fld>
            <a:endParaRPr lang="en-US" dirty="0"/>
          </a:p>
        </p:txBody>
      </p:sp>
      <p:sp>
        <p:nvSpPr>
          <p:cNvPr id="6" name="Rectangle 3">
            <a:extLst>
              <a:ext uri="{FF2B5EF4-FFF2-40B4-BE49-F238E27FC236}">
                <a16:creationId xmlns:a16="http://schemas.microsoft.com/office/drawing/2014/main" id="{E2C6CCA4-1847-E664-BB27-7FE12F995F0E}"/>
              </a:ext>
            </a:extLst>
          </p:cNvPr>
          <p:cNvSpPr txBox="1">
            <a:spLocks noChangeArrowheads="1"/>
          </p:cNvSpPr>
          <p:nvPr/>
        </p:nvSpPr>
        <p:spPr>
          <a:xfrm>
            <a:off x="1049168" y="2265011"/>
            <a:ext cx="10093664" cy="2689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32859"/>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2859"/>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32859"/>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32859"/>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3285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3200" dirty="0"/>
              <a:t>Assist </a:t>
            </a:r>
            <a:r>
              <a:rPr lang="en-US" altLang="en-US" sz="3200" u="sng" dirty="0"/>
              <a:t>Public Power </a:t>
            </a:r>
            <a:r>
              <a:rPr lang="en-US" altLang="en-US" sz="3200" dirty="0"/>
              <a:t>utilities in: </a:t>
            </a:r>
          </a:p>
          <a:p>
            <a:pPr marL="914400" lvl="1" indent="-457200"/>
            <a:r>
              <a:rPr lang="en-US" altLang="en-US" sz="3200" dirty="0"/>
              <a:t>Achieving or maintaining financial stability</a:t>
            </a:r>
          </a:p>
          <a:p>
            <a:pPr marL="914400" lvl="1" indent="-457200"/>
            <a:r>
              <a:rPr lang="en-US" altLang="en-US" sz="3200" dirty="0"/>
              <a:t>Modernizing Rate Structures</a:t>
            </a:r>
          </a:p>
          <a:p>
            <a:pPr marL="914400" lvl="1" indent="-457200"/>
            <a:r>
              <a:rPr lang="en-US" altLang="en-US" sz="3200" dirty="0"/>
              <a:t>Developing and approving actionable policies </a:t>
            </a:r>
          </a:p>
          <a:p>
            <a:pPr marL="914400" lvl="1" indent="-457200"/>
            <a:endParaRPr lang="en-US" altLang="en-US" sz="3400" dirty="0"/>
          </a:p>
        </p:txBody>
      </p:sp>
      <p:sp>
        <p:nvSpPr>
          <p:cNvPr id="3" name="TextBox 2">
            <a:extLst>
              <a:ext uri="{FF2B5EF4-FFF2-40B4-BE49-F238E27FC236}">
                <a16:creationId xmlns:a16="http://schemas.microsoft.com/office/drawing/2014/main" id="{8ABC950D-3337-1752-25A0-2BA4E329FB13}"/>
              </a:ext>
            </a:extLst>
          </p:cNvPr>
          <p:cNvSpPr txBox="1"/>
          <p:nvPr/>
        </p:nvSpPr>
        <p:spPr>
          <a:xfrm>
            <a:off x="917275" y="5260796"/>
            <a:ext cx="10436525" cy="853221"/>
          </a:xfrm>
          <a:prstGeom prst="rect">
            <a:avLst/>
          </a:prstGeom>
          <a:noFill/>
        </p:spPr>
        <p:txBody>
          <a:bodyPr wrap="square" rtlCol="0">
            <a:spAutoFit/>
          </a:bodyPr>
          <a:lstStyle/>
          <a:p>
            <a:r>
              <a:rPr lang="en-US" sz="1600" b="0" i="1" dirty="0">
                <a:solidFill>
                  <a:srgbClr val="3A3E45"/>
                </a:solidFill>
                <a:effectLst/>
                <a:latin typeface="Raleway" pitchFamily="2" charset="0"/>
              </a:rPr>
              <a:t>“The real </a:t>
            </a:r>
            <a:r>
              <a:rPr lang="en-US" sz="1600" b="1" i="1" dirty="0">
                <a:solidFill>
                  <a:srgbClr val="3A3E45"/>
                </a:solidFill>
                <a:effectLst/>
                <a:latin typeface="Raleway" pitchFamily="2" charset="0"/>
              </a:rPr>
              <a:t>value</a:t>
            </a:r>
            <a:r>
              <a:rPr lang="en-US" sz="1600" b="0" i="1" dirty="0">
                <a:solidFill>
                  <a:srgbClr val="3A3E45"/>
                </a:solidFill>
                <a:effectLst/>
                <a:latin typeface="Raleway" pitchFamily="2" charset="0"/>
              </a:rPr>
              <a:t> that public power brings to the table goes beyond dollars and cents and keeping the lights on. Community relationships, local control, and high standards of customer service are factors that add </a:t>
            </a:r>
            <a:r>
              <a:rPr lang="en-US" sz="1600" b="1" i="1" dirty="0">
                <a:solidFill>
                  <a:srgbClr val="3A3E45"/>
                </a:solidFill>
                <a:effectLst/>
                <a:latin typeface="Raleway" pitchFamily="2" charset="0"/>
              </a:rPr>
              <a:t>intangible</a:t>
            </a:r>
            <a:r>
              <a:rPr lang="en-US" sz="1600" b="0" i="1" dirty="0">
                <a:solidFill>
                  <a:srgbClr val="3A3E45"/>
                </a:solidFill>
                <a:effectLst/>
                <a:latin typeface="Raleway" pitchFamily="2" charset="0"/>
              </a:rPr>
              <a:t> </a:t>
            </a:r>
            <a:r>
              <a:rPr lang="en-US" sz="1600" b="1" i="1" dirty="0">
                <a:solidFill>
                  <a:srgbClr val="3A3E45"/>
                </a:solidFill>
                <a:effectLst/>
                <a:latin typeface="Raleway" pitchFamily="2" charset="0"/>
              </a:rPr>
              <a:t>but immense value that sets public power apart</a:t>
            </a:r>
            <a:r>
              <a:rPr lang="en-US" sz="1600" b="0" i="1" dirty="0">
                <a:solidFill>
                  <a:srgbClr val="3A3E45"/>
                </a:solidFill>
                <a:effectLst/>
                <a:latin typeface="Raleway" pitchFamily="2" charset="0"/>
              </a:rPr>
              <a:t>.” – Paul </a:t>
            </a:r>
            <a:r>
              <a:rPr lang="en-US" sz="1600" b="0" i="1" dirty="0" err="1">
                <a:solidFill>
                  <a:srgbClr val="3A3E45"/>
                </a:solidFill>
                <a:effectLst/>
                <a:latin typeface="Raleway" pitchFamily="2" charset="0"/>
              </a:rPr>
              <a:t>Ciampoli</a:t>
            </a:r>
            <a:r>
              <a:rPr lang="en-US" sz="1600" b="0" i="1" dirty="0">
                <a:solidFill>
                  <a:srgbClr val="3A3E45"/>
                </a:solidFill>
                <a:effectLst/>
                <a:latin typeface="Raleway" pitchFamily="2" charset="0"/>
              </a:rPr>
              <a:t>, APPA</a:t>
            </a:r>
            <a:endParaRPr lang="en-US" sz="1600" i="1" dirty="0"/>
          </a:p>
        </p:txBody>
      </p:sp>
    </p:spTree>
    <p:extLst>
      <p:ext uri="{BB962C8B-B14F-4D97-AF65-F5344CB8AC3E}">
        <p14:creationId xmlns:p14="http://schemas.microsoft.com/office/powerpoint/2010/main" val="292946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EA1D-D75F-480F-92E1-453709B89231}"/>
              </a:ext>
            </a:extLst>
          </p:cNvPr>
          <p:cNvSpPr>
            <a:spLocks noGrp="1"/>
          </p:cNvSpPr>
          <p:nvPr>
            <p:ph type="title"/>
          </p:nvPr>
        </p:nvSpPr>
        <p:spPr>
          <a:xfrm>
            <a:off x="496115" y="396815"/>
            <a:ext cx="6166449" cy="808067"/>
          </a:xfrm>
        </p:spPr>
        <p:txBody>
          <a:bodyPr>
            <a:normAutofit/>
          </a:bodyPr>
          <a:lstStyle/>
          <a:p>
            <a:r>
              <a:rPr lang="en-US" dirty="0">
                <a:latin typeface="Mystical Woods Rough Script" panose="02000500000000000000" pitchFamily="2" charset="0"/>
              </a:rPr>
              <a:t>Navigation</a:t>
            </a:r>
          </a:p>
        </p:txBody>
      </p:sp>
      <p:sp>
        <p:nvSpPr>
          <p:cNvPr id="5" name="Slide Number Placeholder 4">
            <a:extLst>
              <a:ext uri="{FF2B5EF4-FFF2-40B4-BE49-F238E27FC236}">
                <a16:creationId xmlns:a16="http://schemas.microsoft.com/office/drawing/2014/main" id="{768C9904-F3C7-C9BF-5DD5-C6C39BB19DF2}"/>
              </a:ext>
            </a:extLst>
          </p:cNvPr>
          <p:cNvSpPr>
            <a:spLocks noGrp="1"/>
          </p:cNvSpPr>
          <p:nvPr>
            <p:ph type="sldNum" sz="quarter" idx="12"/>
          </p:nvPr>
        </p:nvSpPr>
        <p:spPr/>
        <p:txBody>
          <a:bodyPr/>
          <a:lstStyle/>
          <a:p>
            <a:fld id="{CC7BE3CA-6402-4669-BBE2-7A64732A1182}" type="slidenum">
              <a:rPr lang="en-US" smtClean="0"/>
              <a:pPr/>
              <a:t>7</a:t>
            </a:fld>
            <a:endParaRPr lang="en-US" dirty="0"/>
          </a:p>
        </p:txBody>
      </p:sp>
      <p:sp>
        <p:nvSpPr>
          <p:cNvPr id="6" name="Rectangle 3">
            <a:extLst>
              <a:ext uri="{FF2B5EF4-FFF2-40B4-BE49-F238E27FC236}">
                <a16:creationId xmlns:a16="http://schemas.microsoft.com/office/drawing/2014/main" id="{E2C6CCA4-1847-E664-BB27-7FE12F995F0E}"/>
              </a:ext>
            </a:extLst>
          </p:cNvPr>
          <p:cNvSpPr txBox="1">
            <a:spLocks noChangeArrowheads="1"/>
          </p:cNvSpPr>
          <p:nvPr/>
        </p:nvSpPr>
        <p:spPr>
          <a:xfrm>
            <a:off x="458639" y="1127244"/>
            <a:ext cx="11447251" cy="552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32859"/>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2859"/>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32859"/>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32859"/>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3285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i="1" dirty="0">
                <a:solidFill>
                  <a:schemeClr val="bg1">
                    <a:lumMod val="85000"/>
                  </a:schemeClr>
                </a:solidFill>
              </a:rPr>
              <a:t>How is UFS meeting objectives amidst industry change?</a:t>
            </a:r>
          </a:p>
          <a:p>
            <a:pPr marL="914400" lvl="1" indent="-457200"/>
            <a:endParaRPr lang="en-US" altLang="en-US" sz="2800" i="1" dirty="0">
              <a:solidFill>
                <a:schemeClr val="bg1">
                  <a:lumMod val="85000"/>
                </a:schemeClr>
              </a:solidFill>
            </a:endParaRPr>
          </a:p>
        </p:txBody>
      </p:sp>
      <p:pic>
        <p:nvPicPr>
          <p:cNvPr id="12" name="Picture 11" descr="A picture containing outdoor, person">
            <a:extLst>
              <a:ext uri="{FF2B5EF4-FFF2-40B4-BE49-F238E27FC236}">
                <a16:creationId xmlns:a16="http://schemas.microsoft.com/office/drawing/2014/main" id="{59A9FA29-730F-FFDE-154E-21D4A324B9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01200" y="1"/>
            <a:ext cx="2590800" cy="1727200"/>
          </a:xfrm>
          <a:prstGeom prst="rect">
            <a:avLst/>
          </a:prstGeom>
        </p:spPr>
      </p:pic>
      <p:sp>
        <p:nvSpPr>
          <p:cNvPr id="14" name="TextBox 13">
            <a:extLst>
              <a:ext uri="{FF2B5EF4-FFF2-40B4-BE49-F238E27FC236}">
                <a16:creationId xmlns:a16="http://schemas.microsoft.com/office/drawing/2014/main" id="{2220A47E-D1C6-35E7-25D6-70F93AE8C2A3}"/>
              </a:ext>
            </a:extLst>
          </p:cNvPr>
          <p:cNvSpPr txBox="1"/>
          <p:nvPr/>
        </p:nvSpPr>
        <p:spPr>
          <a:xfrm>
            <a:off x="408317" y="1727201"/>
            <a:ext cx="11565147" cy="4801314"/>
          </a:xfrm>
          <a:prstGeom prst="rect">
            <a:avLst/>
          </a:prstGeom>
          <a:noFill/>
        </p:spPr>
        <p:txBody>
          <a:bodyPr wrap="square" rtlCol="0">
            <a:spAutoFit/>
          </a:bodyPr>
          <a:lstStyle/>
          <a:p>
            <a:pPr marL="285750" indent="-285750">
              <a:buFont typeface="Arial" panose="020B0604020202020204" pitchFamily="34" charset="0"/>
              <a:buChar char="•"/>
            </a:pPr>
            <a:r>
              <a:rPr lang="en-US" dirty="0"/>
              <a:t>Helping to ensure utilities financial health </a:t>
            </a:r>
          </a:p>
          <a:p>
            <a:pPr marL="742950" lvl="1" indent="-285750">
              <a:buFont typeface="Arial" panose="020B0604020202020204" pitchFamily="34" charset="0"/>
              <a:buChar char="•"/>
            </a:pPr>
            <a:r>
              <a:rPr lang="en-US" dirty="0"/>
              <a:t>Identify adequate funds to help ensure system resiliency</a:t>
            </a:r>
          </a:p>
          <a:p>
            <a:pPr marL="742950" lvl="1" indent="-285750">
              <a:buFont typeface="Arial" panose="020B0604020202020204" pitchFamily="34" charset="0"/>
              <a:buChar char="•"/>
            </a:pPr>
            <a:r>
              <a:rPr lang="en-US" dirty="0"/>
              <a:t>Identification of financial targets to set objectives and goals</a:t>
            </a:r>
          </a:p>
          <a:p>
            <a:pPr marL="742950" lvl="1" indent="-285750">
              <a:buFont typeface="Arial" panose="020B0604020202020204" pitchFamily="34" charset="0"/>
              <a:buChar char="•"/>
            </a:pPr>
            <a:r>
              <a:rPr lang="en-US" dirty="0"/>
              <a:t>Identify funding future capital needs, rate financed capital, cash reserves, debt issuances</a:t>
            </a:r>
          </a:p>
          <a:p>
            <a:pPr marL="742950" lvl="1" indent="-285750">
              <a:buFont typeface="Arial" panose="020B0604020202020204" pitchFamily="34" charset="0"/>
              <a:buChar char="•"/>
            </a:pPr>
            <a:r>
              <a:rPr lang="en-US" dirty="0"/>
              <a:t>Identify the amount and timing of future debt service</a:t>
            </a:r>
          </a:p>
          <a:p>
            <a:pPr lvl="1"/>
            <a:endParaRPr lang="en-US" dirty="0"/>
          </a:p>
          <a:p>
            <a:pPr marL="285750" indent="-285750">
              <a:buFont typeface="Arial" panose="020B0604020202020204" pitchFamily="34" charset="0"/>
              <a:buChar char="•"/>
            </a:pPr>
            <a:r>
              <a:rPr lang="en-US" dirty="0"/>
              <a:t>Modernizing rate structures</a:t>
            </a:r>
          </a:p>
          <a:p>
            <a:pPr marL="742950" lvl="1" indent="-285750">
              <a:buFont typeface="Arial" panose="020B0604020202020204" pitchFamily="34" charset="0"/>
              <a:buChar char="•"/>
            </a:pPr>
            <a:r>
              <a:rPr lang="en-US" dirty="0"/>
              <a:t>Cost to serve each class to prevent cross class subsidies</a:t>
            </a:r>
          </a:p>
          <a:p>
            <a:pPr marL="742950" lvl="1" indent="-285750">
              <a:buFont typeface="Arial" panose="020B0604020202020204" pitchFamily="34" charset="0"/>
              <a:buChar char="•"/>
            </a:pPr>
            <a:r>
              <a:rPr lang="en-US" dirty="0"/>
              <a:t>Update rate structures to prevent interclass subsidies</a:t>
            </a:r>
          </a:p>
          <a:p>
            <a:pPr marL="742950" lvl="1" indent="-285750">
              <a:buFont typeface="Arial" panose="020B0604020202020204" pitchFamily="34" charset="0"/>
              <a:buChar char="•"/>
            </a:pPr>
            <a:r>
              <a:rPr lang="en-US" dirty="0"/>
              <a:t>Marginal cost studies to identify proper price signals</a:t>
            </a:r>
          </a:p>
          <a:p>
            <a:pPr marL="742950" lvl="1" indent="-285750">
              <a:buFont typeface="Arial" panose="020B0604020202020204" pitchFamily="34" charset="0"/>
              <a:buChar char="•"/>
            </a:pPr>
            <a:r>
              <a:rPr lang="en-US" dirty="0"/>
              <a:t>Development of long term rate strategies to give customers more control over their electric charges</a:t>
            </a:r>
          </a:p>
          <a:p>
            <a:pPr lvl="1"/>
            <a:endParaRPr lang="en-US" dirty="0"/>
          </a:p>
          <a:p>
            <a:pPr marL="285750" indent="-285750">
              <a:buFont typeface="Arial" panose="020B0604020202020204" pitchFamily="34" charset="0"/>
              <a:buChar char="•"/>
            </a:pPr>
            <a:r>
              <a:rPr lang="en-US" dirty="0"/>
              <a:t>Developing Actionable Policies</a:t>
            </a:r>
          </a:p>
          <a:p>
            <a:pPr marL="742950" lvl="1" indent="-285750">
              <a:buFont typeface="Arial" panose="020B0604020202020204" pitchFamily="34" charset="0"/>
              <a:buChar char="•"/>
            </a:pPr>
            <a:r>
              <a:rPr lang="en-US" dirty="0"/>
              <a:t>PILOT Payment Formula</a:t>
            </a:r>
          </a:p>
          <a:p>
            <a:pPr marL="742950" lvl="1" indent="-285750">
              <a:buFont typeface="Arial" panose="020B0604020202020204" pitchFamily="34" charset="0"/>
              <a:buChar char="•"/>
            </a:pPr>
            <a:r>
              <a:rPr lang="en-US" dirty="0"/>
              <a:t>Minimum Cash Policy – with a plan for when cash falls below the minimum</a:t>
            </a:r>
          </a:p>
          <a:p>
            <a:pPr marL="742950" lvl="1" indent="-285750">
              <a:buFont typeface="Arial" panose="020B0604020202020204" pitchFamily="34" charset="0"/>
              <a:buChar char="•"/>
            </a:pPr>
            <a:r>
              <a:rPr lang="en-US" dirty="0"/>
              <a:t>New customer extension policies</a:t>
            </a:r>
          </a:p>
          <a:p>
            <a:pPr marL="742950" lvl="1" indent="-285750">
              <a:buFont typeface="Arial" panose="020B0604020202020204" pitchFamily="34" charset="0"/>
              <a:buChar char="•"/>
            </a:pPr>
            <a:r>
              <a:rPr lang="en-US" dirty="0"/>
              <a:t>Long term rate adjustment plan</a:t>
            </a:r>
          </a:p>
        </p:txBody>
      </p:sp>
    </p:spTree>
    <p:extLst>
      <p:ext uri="{BB962C8B-B14F-4D97-AF65-F5344CB8AC3E}">
        <p14:creationId xmlns:p14="http://schemas.microsoft.com/office/powerpoint/2010/main" val="346557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EA1D-D75F-480F-92E1-453709B89231}"/>
              </a:ext>
            </a:extLst>
          </p:cNvPr>
          <p:cNvSpPr>
            <a:spLocks noGrp="1"/>
          </p:cNvSpPr>
          <p:nvPr>
            <p:ph type="title"/>
          </p:nvPr>
        </p:nvSpPr>
        <p:spPr/>
        <p:txBody>
          <a:bodyPr/>
          <a:lstStyle/>
          <a:p>
            <a:r>
              <a:rPr lang="en-US" dirty="0">
                <a:latin typeface="Mystical Woods Rough Script" panose="02000500000000000000" pitchFamily="2" charset="0"/>
              </a:rPr>
              <a:t>Current Notable Projects</a:t>
            </a:r>
          </a:p>
        </p:txBody>
      </p:sp>
      <p:sp>
        <p:nvSpPr>
          <p:cNvPr id="5" name="Slide Number Placeholder 4">
            <a:extLst>
              <a:ext uri="{FF2B5EF4-FFF2-40B4-BE49-F238E27FC236}">
                <a16:creationId xmlns:a16="http://schemas.microsoft.com/office/drawing/2014/main" id="{768C9904-F3C7-C9BF-5DD5-C6C39BB19DF2}"/>
              </a:ext>
            </a:extLst>
          </p:cNvPr>
          <p:cNvSpPr>
            <a:spLocks noGrp="1"/>
          </p:cNvSpPr>
          <p:nvPr>
            <p:ph type="sldNum" sz="quarter" idx="12"/>
          </p:nvPr>
        </p:nvSpPr>
        <p:spPr/>
        <p:txBody>
          <a:bodyPr/>
          <a:lstStyle/>
          <a:p>
            <a:fld id="{CC7BE3CA-6402-4669-BBE2-7A64732A1182}" type="slidenum">
              <a:rPr lang="en-US" smtClean="0"/>
              <a:pPr/>
              <a:t>8</a:t>
            </a:fld>
            <a:endParaRPr lang="en-US" dirty="0"/>
          </a:p>
        </p:txBody>
      </p:sp>
      <p:sp>
        <p:nvSpPr>
          <p:cNvPr id="6" name="Rectangle 3">
            <a:extLst>
              <a:ext uri="{FF2B5EF4-FFF2-40B4-BE49-F238E27FC236}">
                <a16:creationId xmlns:a16="http://schemas.microsoft.com/office/drawing/2014/main" id="{E2C6CCA4-1847-E664-BB27-7FE12F995F0E}"/>
              </a:ext>
            </a:extLst>
          </p:cNvPr>
          <p:cNvSpPr txBox="1">
            <a:spLocks noChangeArrowheads="1"/>
          </p:cNvSpPr>
          <p:nvPr/>
        </p:nvSpPr>
        <p:spPr>
          <a:xfrm>
            <a:off x="1049168" y="2265011"/>
            <a:ext cx="10093664" cy="38856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32859"/>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2859"/>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32859"/>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32859"/>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32859"/>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3200" dirty="0"/>
              <a:t>Working on a paper for APPA about Cryptocurrency Mining and Grow Facilities</a:t>
            </a:r>
          </a:p>
          <a:p>
            <a:pPr marL="457200" indent="-457200"/>
            <a:r>
              <a:rPr lang="en-US" altLang="en-US" sz="3200" dirty="0"/>
              <a:t>Assisting VPPSA with an electric vehicle charging rate through a grant</a:t>
            </a:r>
          </a:p>
          <a:p>
            <a:pPr marL="457200" indent="-457200"/>
            <a:r>
              <a:rPr lang="en-US" altLang="en-US" sz="3200" dirty="0"/>
              <a:t>Development of solar impacts on distribution system for island of Guam</a:t>
            </a:r>
          </a:p>
          <a:p>
            <a:pPr marL="457200" indent="-457200"/>
            <a:r>
              <a:rPr lang="en-US" altLang="en-US" sz="3200" dirty="0"/>
              <a:t>Teaming up with several JAAs – Shoutout to NCPA, </a:t>
            </a:r>
            <a:r>
              <a:rPr lang="en-US" altLang="en-US" sz="3200" dirty="0" err="1"/>
              <a:t>ElectriCities</a:t>
            </a:r>
            <a:r>
              <a:rPr lang="en-US" altLang="en-US" sz="3200" dirty="0"/>
              <a:t> of NC, MEAG, MMEA, VPPSA</a:t>
            </a:r>
          </a:p>
          <a:p>
            <a:pPr marL="914400" lvl="1" indent="-457200"/>
            <a:endParaRPr lang="en-US" altLang="en-US" sz="3400" dirty="0"/>
          </a:p>
        </p:txBody>
      </p:sp>
    </p:spTree>
    <p:extLst>
      <p:ext uri="{BB962C8B-B14F-4D97-AF65-F5344CB8AC3E}">
        <p14:creationId xmlns:p14="http://schemas.microsoft.com/office/powerpoint/2010/main" val="411506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FD9-7877-439C-B41F-25EAD271562A}"/>
              </a:ext>
            </a:extLst>
          </p:cNvPr>
          <p:cNvSpPr>
            <a:spLocks noGrp="1"/>
          </p:cNvSpPr>
          <p:nvPr>
            <p:ph type="ctrTitle"/>
          </p:nvPr>
        </p:nvSpPr>
        <p:spPr>
          <a:xfrm>
            <a:off x="495592" y="1813567"/>
            <a:ext cx="5801690" cy="2025188"/>
          </a:xfrm>
        </p:spPr>
        <p:txBody>
          <a:bodyPr anchor="ctr">
            <a:noAutofit/>
          </a:bodyPr>
          <a:lstStyle/>
          <a:p>
            <a:r>
              <a:rPr lang="en-US" sz="4000" dirty="0"/>
              <a:t>Thank you for allowing us to serve Public Power!</a:t>
            </a:r>
          </a:p>
        </p:txBody>
      </p:sp>
      <p:pic>
        <p:nvPicPr>
          <p:cNvPr id="2050" name="Picture 2" descr="Public Power Week | American Public Power Association">
            <a:extLst>
              <a:ext uri="{FF2B5EF4-FFF2-40B4-BE49-F238E27FC236}">
                <a16:creationId xmlns:a16="http://schemas.microsoft.com/office/drawing/2014/main" id="{5C8600E7-3DDE-3306-50AF-925C438A4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890" y="871266"/>
            <a:ext cx="5538110" cy="532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35493"/>
      </p:ext>
    </p:extLst>
  </p:cSld>
  <p:clrMapOvr>
    <a:masterClrMapping/>
  </p:clrMapOvr>
</p:sld>
</file>

<file path=ppt/theme/theme1.xml><?xml version="1.0" encoding="utf-8"?>
<a:theme xmlns:a="http://schemas.openxmlformats.org/drawingml/2006/main" name="Office Theme">
  <a:themeElements>
    <a:clrScheme name="UFS Color Pallette">
      <a:dk1>
        <a:srgbClr val="032859"/>
      </a:dk1>
      <a:lt1>
        <a:sysClr val="window" lastClr="FFFFFF"/>
      </a:lt1>
      <a:dk2>
        <a:srgbClr val="074973"/>
      </a:dk2>
      <a:lt2>
        <a:srgbClr val="F5F5F5"/>
      </a:lt2>
      <a:accent1>
        <a:srgbClr val="0CDAE8"/>
      </a:accent1>
      <a:accent2>
        <a:srgbClr val="5D8AA6"/>
      </a:accent2>
      <a:accent3>
        <a:srgbClr val="BFBFBF"/>
      </a:accent3>
      <a:accent4>
        <a:srgbClr val="0CDAE8"/>
      </a:accent4>
      <a:accent5>
        <a:srgbClr val="5D8AA6"/>
      </a:accent5>
      <a:accent6>
        <a:srgbClr val="BFBFBF"/>
      </a:accent6>
      <a:hlink>
        <a:srgbClr val="0CDAE8"/>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FS - PowerPoint Template.ppt.potx" id="{1C3C938D-DE94-4B94-B4FD-355AF6D7B14B}" vid="{F68E3CB6-AC8F-4AD0-9EFD-730961831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7574</TotalTime>
  <Words>496</Words>
  <Application>Microsoft Office PowerPoint</Application>
  <PresentationFormat>Widescreen</PresentationFormat>
  <Paragraphs>84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Raleway</vt:lpstr>
      <vt:lpstr>Forte</vt:lpstr>
      <vt:lpstr>Arial</vt:lpstr>
      <vt:lpstr>Mystical Woods Rough Script</vt:lpstr>
      <vt:lpstr>Office Theme</vt:lpstr>
      <vt:lpstr>Utility Financial Solutions, LLC</vt:lpstr>
      <vt:lpstr>Utility Financial Solutions, LLC</vt:lpstr>
      <vt:lpstr>PowerPoint Presentation</vt:lpstr>
      <vt:lpstr>PowerPoint Presentation</vt:lpstr>
      <vt:lpstr>Relevance</vt:lpstr>
      <vt:lpstr>UFS Objectives</vt:lpstr>
      <vt:lpstr>Navigation</vt:lpstr>
      <vt:lpstr>Current Notable Projects</vt:lpstr>
      <vt:lpstr>Thank you for allowing us to serve Public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Tips for Revenue Stability</dc:title>
  <dc:creator>Jillian Jurczyk</dc:creator>
  <cp:lastModifiedBy>Jillian Jurczyk</cp:lastModifiedBy>
  <cp:revision>31</cp:revision>
  <dcterms:created xsi:type="dcterms:W3CDTF">2022-08-10T14:03:00Z</dcterms:created>
  <dcterms:modified xsi:type="dcterms:W3CDTF">2022-09-06T12:41:55Z</dcterms:modified>
</cp:coreProperties>
</file>