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56" r:id="rId2"/>
    <p:sldId id="257" r:id="rId3"/>
    <p:sldId id="258" r:id="rId4"/>
    <p:sldId id="271" r:id="rId5"/>
    <p:sldId id="272" r:id="rId6"/>
    <p:sldId id="276" r:id="rId7"/>
    <p:sldId id="259" r:id="rId8"/>
    <p:sldId id="264" r:id="rId9"/>
    <p:sldId id="277" r:id="rId10"/>
    <p:sldId id="260" r:id="rId11"/>
    <p:sldId id="267" r:id="rId12"/>
    <p:sldId id="278" r:id="rId13"/>
    <p:sldId id="261" r:id="rId14"/>
    <p:sldId id="274" r:id="rId15"/>
    <p:sldId id="279" r:id="rId16"/>
    <p:sldId id="262" r:id="rId17"/>
    <p:sldId id="273" r:id="rId18"/>
    <p:sldId id="280" r:id="rId19"/>
    <p:sldId id="263" r:id="rId20"/>
    <p:sldId id="275" r:id="rId21"/>
    <p:sldId id="270"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688331-3D1C-30A4-9C63-EE31ED44A78C}" name="Stephen DiSalvo" initials="SD" userId="S::stephend@aesi-inc.com::92430ad4-0e4c-4d00-bb85-216ad8293e1e" providerId="AD"/>
  <p188:author id="{8A716A9F-6ED7-1E72-B17A-728D5F1C3C45}" name="Toula Campbell-Beris" initials="TCB" userId="S::toulac@aesi-inc.com::ca7ae695-e2d2-4eb2-9542-a49e90b55a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B32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2" d="100"/>
          <a:sy n="62" d="100"/>
        </p:scale>
        <p:origin x="75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7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E1FC96A-7CD6-4FD3-BEBC-0C124565ED26}" type="datetimeFigureOut">
              <a:rPr lang="en-US" smtClean="0"/>
              <a:t>9/6/2022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D6208A7-5DDC-414A-A870-FEF795290796}" type="slidenum">
              <a:rPr lang="en-US" smtClean="0"/>
              <a:t>‹#›</a:t>
            </a:fld>
            <a:endParaRPr lang="en-US" dirty="0"/>
          </a:p>
        </p:txBody>
      </p:sp>
    </p:spTree>
    <p:extLst>
      <p:ext uri="{BB962C8B-B14F-4D97-AF65-F5344CB8AC3E}">
        <p14:creationId xmlns:p14="http://schemas.microsoft.com/office/powerpoint/2010/main" val="88437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provides an overview of AESI, our services, and the benefits that we provide to our clients.</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a:t>
            </a:fld>
            <a:endParaRPr lang="en-US" dirty="0"/>
          </a:p>
        </p:txBody>
      </p:sp>
    </p:spTree>
    <p:extLst>
      <p:ext uri="{BB962C8B-B14F-4D97-AF65-F5344CB8AC3E}">
        <p14:creationId xmlns:p14="http://schemas.microsoft.com/office/powerpoint/2010/main" val="288681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&lt;Ed&gt;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10</a:t>
            </a:fld>
            <a:endParaRPr lang="en-US" dirty="0"/>
          </a:p>
        </p:txBody>
      </p:sp>
    </p:spTree>
    <p:extLst>
      <p:ext uri="{BB962C8B-B14F-4D97-AF65-F5344CB8AC3E}">
        <p14:creationId xmlns:p14="http://schemas.microsoft.com/office/powerpoint/2010/main" val="290112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&lt;Ed&gt;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11</a:t>
            </a:fld>
            <a:endParaRPr lang="en-US" dirty="0"/>
          </a:p>
        </p:txBody>
      </p:sp>
    </p:spTree>
    <p:extLst>
      <p:ext uri="{BB962C8B-B14F-4D97-AF65-F5344CB8AC3E}">
        <p14:creationId xmlns:p14="http://schemas.microsoft.com/office/powerpoint/2010/main" val="26062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12</a:t>
            </a:fld>
            <a:endParaRPr lang="en-US" dirty="0"/>
          </a:p>
        </p:txBody>
      </p:sp>
    </p:spTree>
    <p:extLst>
      <p:ext uri="{BB962C8B-B14F-4D97-AF65-F5344CB8AC3E}">
        <p14:creationId xmlns:p14="http://schemas.microsoft.com/office/powerpoint/2010/main" val="106645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&lt;Ed&gt;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13</a:t>
            </a:fld>
            <a:endParaRPr lang="en-US" dirty="0"/>
          </a:p>
        </p:txBody>
      </p:sp>
    </p:spTree>
    <p:extLst>
      <p:ext uri="{BB962C8B-B14F-4D97-AF65-F5344CB8AC3E}">
        <p14:creationId xmlns:p14="http://schemas.microsoft.com/office/powerpoint/2010/main" val="291379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&lt;Ed&gt;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14</a:t>
            </a:fld>
            <a:endParaRPr lang="en-US" dirty="0"/>
          </a:p>
        </p:txBody>
      </p:sp>
    </p:spTree>
    <p:extLst>
      <p:ext uri="{BB962C8B-B14F-4D97-AF65-F5344CB8AC3E}">
        <p14:creationId xmlns:p14="http://schemas.microsoft.com/office/powerpoint/2010/main" val="25177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15</a:t>
            </a:fld>
            <a:endParaRPr lang="en-US" dirty="0"/>
          </a:p>
        </p:txBody>
      </p:sp>
    </p:spTree>
    <p:extLst>
      <p:ext uri="{BB962C8B-B14F-4D97-AF65-F5344CB8AC3E}">
        <p14:creationId xmlns:p14="http://schemas.microsoft.com/office/powerpoint/2010/main" val="74490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&lt;Nimish&gt;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16</a:t>
            </a:fld>
            <a:endParaRPr lang="en-US" dirty="0"/>
          </a:p>
        </p:txBody>
      </p:sp>
    </p:spTree>
    <p:extLst>
      <p:ext uri="{BB962C8B-B14F-4D97-AF65-F5344CB8AC3E}">
        <p14:creationId xmlns:p14="http://schemas.microsoft.com/office/powerpoint/2010/main" val="252473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&lt;Nimish&gt;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17</a:t>
            </a:fld>
            <a:endParaRPr lang="en-US" dirty="0"/>
          </a:p>
        </p:txBody>
      </p:sp>
    </p:spTree>
    <p:extLst>
      <p:ext uri="{BB962C8B-B14F-4D97-AF65-F5344CB8AC3E}">
        <p14:creationId xmlns:p14="http://schemas.microsoft.com/office/powerpoint/2010/main" val="10335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18</a:t>
            </a:fld>
            <a:endParaRPr lang="en-US" dirty="0"/>
          </a:p>
        </p:txBody>
      </p:sp>
    </p:spTree>
    <p:extLst>
      <p:ext uri="{BB962C8B-B14F-4D97-AF65-F5344CB8AC3E}">
        <p14:creationId xmlns:p14="http://schemas.microsoft.com/office/powerpoint/2010/main" val="277790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&lt;Loreto&gt;</a:t>
            </a:r>
          </a:p>
          <a:p>
            <a:endParaRPr lang="en-US" dirty="0"/>
          </a:p>
          <a:p>
            <a:r>
              <a:rPr lang="en-US" dirty="0"/>
              <a:t>AESI has provided value-added training for many years.</a:t>
            </a:r>
            <a:endParaRPr lang="en-US" dirty="0">
              <a:highlight>
                <a:srgbClr val="FFFF00"/>
              </a:highlight>
            </a:endParaRPr>
          </a:p>
          <a:p>
            <a:endParaRPr lang="en-US" dirty="0"/>
          </a:p>
          <a:p>
            <a:r>
              <a:rPr lang="en-CA" dirty="0"/>
              <a:t>AESI’s training caters to all skills levels – introductory, intermediate and advanced.</a:t>
            </a:r>
          </a:p>
          <a:p>
            <a:endParaRPr lang="en-CA" dirty="0"/>
          </a:p>
          <a:p>
            <a:r>
              <a:rPr lang="en-CA" dirty="0"/>
              <a:t>Our training ranges from technical training through to governance including Board of Directors / Executive Team training.</a:t>
            </a:r>
          </a:p>
          <a:p>
            <a:endParaRPr lang="en-CA" dirty="0"/>
          </a:p>
          <a:p>
            <a:r>
              <a:rPr lang="en-CA" dirty="0"/>
              <a:t>Our training raises the knowledge level of your staff enabling more efficient, secure and compliant operations.</a:t>
            </a:r>
          </a:p>
          <a:p>
            <a:endParaRPr lang="en-CA" dirty="0"/>
          </a:p>
          <a:p>
            <a:r>
              <a:rPr lang="en-CA" dirty="0"/>
              <a:t>&lt;add blurb on new learning platform when available&gt;</a:t>
            </a:r>
          </a:p>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19</a:t>
            </a:fld>
            <a:endParaRPr lang="en-US" dirty="0"/>
          </a:p>
        </p:txBody>
      </p:sp>
    </p:spTree>
    <p:extLst>
      <p:ext uri="{BB962C8B-B14F-4D97-AF65-F5344CB8AC3E}">
        <p14:creationId xmlns:p14="http://schemas.microsoft.com/office/powerpoint/2010/main" val="153430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AESI is an engineering and management consulting firm that was established in 1984.</a:t>
            </a:r>
          </a:p>
          <a:p>
            <a:endParaRPr lang="en-US" dirty="0"/>
          </a:p>
          <a:p>
            <a:r>
              <a:rPr lang="en-US" dirty="0"/>
              <a:t>We have provided services to over 500 clients in the electric utility, water utility, gas utility, municipality, transportation, mining and commercial &amp; industrial sectors.   Our past clients have been from all Canadian provinces, 47 states, and international countries.</a:t>
            </a:r>
          </a:p>
          <a:p>
            <a:endParaRPr lang="en-US" dirty="0"/>
          </a:p>
          <a:p>
            <a:r>
              <a:rPr lang="en-US" dirty="0"/>
              <a:t>Our focus is to assist our clients to:</a:t>
            </a:r>
          </a:p>
          <a:p>
            <a:pPr marL="171450" indent="-171450">
              <a:buFont typeface="Arial" panose="020B0604020202020204" pitchFamily="34" charset="0"/>
              <a:buChar char="•"/>
            </a:pPr>
            <a:r>
              <a:rPr lang="en-US" dirty="0"/>
              <a:t>Maintain reliable operations</a:t>
            </a:r>
          </a:p>
          <a:p>
            <a:pPr marL="171450" indent="-171450">
              <a:buFont typeface="Arial" panose="020B0604020202020204" pitchFamily="34" charset="0"/>
              <a:buChar char="•"/>
            </a:pPr>
            <a:r>
              <a:rPr lang="en-US" dirty="0"/>
              <a:t>Meet regulatory requirements</a:t>
            </a:r>
          </a:p>
          <a:p>
            <a:pPr marL="171450" indent="-171450">
              <a:buFont typeface="Arial" panose="020B0604020202020204" pitchFamily="34" charset="0"/>
              <a:buChar char="•"/>
            </a:pPr>
            <a:r>
              <a:rPr lang="en-US" dirty="0"/>
              <a:t>Manage efficiencies</a:t>
            </a:r>
          </a:p>
          <a:p>
            <a:pPr marL="171450" indent="-171450">
              <a:buFont typeface="Arial" panose="020B0604020202020204" pitchFamily="34" charset="0"/>
              <a:buChar char="•"/>
            </a:pPr>
            <a:r>
              <a:rPr lang="en-US" dirty="0"/>
              <a:t>Manage risk</a:t>
            </a:r>
          </a:p>
          <a:p>
            <a:pPr marL="171450" indent="-171450">
              <a:buFont typeface="Arial" panose="020B0604020202020204" pitchFamily="34" charset="0"/>
              <a:buChar char="•"/>
            </a:pPr>
            <a:r>
              <a:rPr lang="en-US" dirty="0"/>
              <a:t>Lower Costs</a:t>
            </a:r>
          </a:p>
          <a:p>
            <a:pPr marL="171450" indent="-171450">
              <a:buFont typeface="Arial" panose="020B0604020202020204" pitchFamily="34" charset="0"/>
              <a:buChar char="•"/>
            </a:pPr>
            <a:endParaRPr lang="en-US" dirty="0"/>
          </a:p>
          <a:p>
            <a:r>
              <a:rPr lang="en-US" dirty="0"/>
              <a:t>Our staff has extensive experience including direct utility experience.</a:t>
            </a:r>
          </a:p>
          <a:p>
            <a:endParaRPr lang="en-US" dirty="0"/>
          </a:p>
          <a:p>
            <a:r>
              <a:rPr lang="en-US" dirty="0"/>
              <a:t>Our clients view us as trusted advisors and a key tenant of our value proposition is knowledge transfer.</a:t>
            </a:r>
          </a:p>
          <a:p>
            <a:pPr marL="171450" indent="-171450">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2</a:t>
            </a:fld>
            <a:endParaRPr lang="en-US" dirty="0"/>
          </a:p>
        </p:txBody>
      </p:sp>
    </p:spTree>
    <p:extLst>
      <p:ext uri="{BB962C8B-B14F-4D97-AF65-F5344CB8AC3E}">
        <p14:creationId xmlns:p14="http://schemas.microsoft.com/office/powerpoint/2010/main" val="269168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20</a:t>
            </a:fld>
            <a:endParaRPr lang="en-US" dirty="0"/>
          </a:p>
        </p:txBody>
      </p:sp>
    </p:spTree>
    <p:extLst>
      <p:ext uri="{BB962C8B-B14F-4D97-AF65-F5344CB8AC3E}">
        <p14:creationId xmlns:p14="http://schemas.microsoft.com/office/powerpoint/2010/main" val="176536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21</a:t>
            </a:fld>
            <a:endParaRPr lang="en-US" dirty="0"/>
          </a:p>
        </p:txBody>
      </p:sp>
    </p:spTree>
    <p:extLst>
      <p:ext uri="{BB962C8B-B14F-4D97-AF65-F5344CB8AC3E}">
        <p14:creationId xmlns:p14="http://schemas.microsoft.com/office/powerpoint/2010/main" val="4877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AESI has four practice areas:</a:t>
            </a:r>
          </a:p>
          <a:p>
            <a:pPr marL="171450" indent="-171450">
              <a:buFont typeface="Arial" panose="020B0604020202020204" pitchFamily="34" charset="0"/>
              <a:buChar char="•"/>
            </a:pPr>
            <a:r>
              <a:rPr lang="en-US" dirty="0"/>
              <a:t>Regulatory Compliance services</a:t>
            </a:r>
          </a:p>
          <a:p>
            <a:pPr marL="171450" indent="-171450">
              <a:buFont typeface="Arial" panose="020B0604020202020204" pitchFamily="34" charset="0"/>
              <a:buChar char="•"/>
            </a:pPr>
            <a:r>
              <a:rPr lang="en-US" dirty="0"/>
              <a:t>Operational Technology services</a:t>
            </a:r>
          </a:p>
          <a:p>
            <a:pPr marL="171450" indent="-171450">
              <a:buFont typeface="Arial" panose="020B0604020202020204" pitchFamily="34" charset="0"/>
              <a:buChar char="•"/>
            </a:pPr>
            <a:r>
              <a:rPr lang="en-US" dirty="0"/>
              <a:t>Cyber Security services</a:t>
            </a:r>
          </a:p>
          <a:p>
            <a:pPr marL="171450" indent="-171450">
              <a:buFont typeface="Arial" panose="020B0604020202020204" pitchFamily="34" charset="0"/>
              <a:buChar char="•"/>
            </a:pPr>
            <a:r>
              <a:rPr lang="en-US" dirty="0"/>
              <a:t>Energy Solutions services</a:t>
            </a:r>
          </a:p>
          <a:p>
            <a:pPr marL="171450" indent="-171450">
              <a:buFont typeface="Arial" panose="020B0604020202020204" pitchFamily="34" charset="0"/>
              <a:buChar char="•"/>
            </a:pPr>
            <a:endParaRPr lang="en-US" dirty="0"/>
          </a:p>
          <a:p>
            <a:r>
              <a:rPr lang="en-US" dirty="0"/>
              <a:t>Across all four practice areas we provide Management Consulting and Training services.</a:t>
            </a:r>
          </a:p>
          <a:p>
            <a:endParaRPr lang="en-US" dirty="0"/>
          </a:p>
          <a:p>
            <a:r>
              <a:rPr lang="en-US" dirty="0"/>
              <a:t>Our services are described in more detail on the following slides.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3</a:t>
            </a:fld>
            <a:endParaRPr lang="en-US" dirty="0"/>
          </a:p>
        </p:txBody>
      </p:sp>
    </p:spTree>
    <p:extLst>
      <p:ext uri="{BB962C8B-B14F-4D97-AF65-F5344CB8AC3E}">
        <p14:creationId xmlns:p14="http://schemas.microsoft.com/office/powerpoint/2010/main" val="297162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AESI provides management consulting services in the following four categories:</a:t>
            </a:r>
          </a:p>
          <a:p>
            <a:endParaRPr lang="en-US" dirty="0"/>
          </a:p>
          <a:p>
            <a:r>
              <a:rPr lang="en-US" dirty="0"/>
              <a:t>1)- Operational Risk Assessments</a:t>
            </a:r>
          </a:p>
          <a:p>
            <a:r>
              <a:rPr lang="en-US" dirty="0"/>
              <a:t>AESI assesses our clients’ operations identifying risks and gaps to best practices.  Risks are categorized and prioritized for maximum effectiveness.  </a:t>
            </a:r>
          </a:p>
          <a:p>
            <a:pPr marL="228600" indent="-228600">
              <a:buAutoNum type="arabicPeriod"/>
            </a:pPr>
            <a:endParaRPr lang="en-US" dirty="0"/>
          </a:p>
          <a:p>
            <a:r>
              <a:rPr lang="en-US" dirty="0"/>
              <a:t>2)- Risk Management / Governance Processes</a:t>
            </a:r>
          </a:p>
          <a:p>
            <a:r>
              <a:rPr lang="en-US" dirty="0"/>
              <a:t>AESI assists its clients with risk management in developing operational risk management programs complete with risk registers and process maps.  AESI ties the risk management elements together with a governance structure and processes.</a:t>
            </a:r>
          </a:p>
          <a:p>
            <a:pPr marL="228600" indent="-228600">
              <a:buAutoNum type="arabicPeriod"/>
            </a:pPr>
            <a:endParaRPr lang="en-US" dirty="0"/>
          </a:p>
          <a:p>
            <a:r>
              <a:rPr lang="en-US" dirty="0"/>
              <a:t>3)- Cyber / Physical Security Program Development</a:t>
            </a:r>
          </a:p>
          <a:p>
            <a:r>
              <a:rPr lang="en-US" dirty="0"/>
              <a:t>AESI develops security programs for large, mid-sized and small entities.  For those entities that have already developed a program AESI assists those entities to optimize their program,.</a:t>
            </a:r>
          </a:p>
          <a:p>
            <a:r>
              <a:rPr lang="en-US" dirty="0"/>
              <a:t>AESI’s approach is risk-based and founded on authoritative standards such as the NIST Cybersecurity Framework, NERC CIP, US Department of Energy Cyber Capability Maturity Model (C2M2), and Generally Accepted Privacy Principles (GAPP).</a:t>
            </a:r>
          </a:p>
          <a:p>
            <a:r>
              <a:rPr lang="en-US" dirty="0"/>
              <a:t>Our deliverables include a detailed current state assessment, recommendations, a long-term roadmap and guidance.  Many of our clients ask us to assist in implementing the recommendations and roadmap.</a:t>
            </a:r>
          </a:p>
          <a:p>
            <a:pPr marL="228600" indent="-228600">
              <a:buAutoNum type="arabicPeriod"/>
            </a:pPr>
            <a:endParaRPr lang="en-US" dirty="0"/>
          </a:p>
          <a:p>
            <a:r>
              <a:rPr lang="en-US" dirty="0"/>
              <a:t>4)- Advisory Services</a:t>
            </a:r>
          </a:p>
          <a:p>
            <a:r>
              <a:rPr lang="en-US" dirty="0"/>
              <a:t>AESI provides value-added advisory services in areas such as expert witness, due diligence assistance, and organizational planning.</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4</a:t>
            </a:fld>
            <a:endParaRPr lang="en-US" dirty="0"/>
          </a:p>
        </p:txBody>
      </p:sp>
    </p:spTree>
    <p:extLst>
      <p:ext uri="{BB962C8B-B14F-4D97-AF65-F5344CB8AC3E}">
        <p14:creationId xmlns:p14="http://schemas.microsoft.com/office/powerpoint/2010/main" val="428123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for our clients from our management consulting services emanates from our deep industry knowledge and our ability to provide guidance for effective operations and programs.   We augment the guidance with implementation assistance as requested by our clients.</a:t>
            </a:r>
          </a:p>
          <a:p>
            <a:endParaRPr lang="en-US" dirty="0"/>
          </a:p>
          <a:p>
            <a:r>
              <a:rPr lang="en-US" dirty="0"/>
              <a:t>Our management consulting services are based on authorative industry standards which provides our clients with extensive support resources and sustainability.</a:t>
            </a:r>
          </a:p>
          <a:p>
            <a:endParaRPr lang="en-US" dirty="0"/>
          </a:p>
          <a:p>
            <a:r>
              <a:rPr lang="en-US" dirty="0"/>
              <a:t>Our risk management services identify, prioritize, and quantify the risks.</a:t>
            </a:r>
          </a:p>
          <a:p>
            <a:endParaRPr lang="en-US" dirty="0"/>
          </a:p>
          <a:p>
            <a:r>
              <a:rPr lang="en-US" dirty="0"/>
              <a:t>Our cyber / physical security services culminate in a pragmatic and effective program balanced across the “three legs of the security stool”, i.e. people, governance &amp; process, technology.</a:t>
            </a:r>
          </a:p>
          <a:p>
            <a:endParaRPr lang="en-US" dirty="0"/>
          </a:p>
          <a:p>
            <a:r>
              <a:rPr lang="en-US" dirty="0"/>
              <a:t>Our clients view us as a trusted and strategic advisor, and we work hard to keep that status.  We provide no charge quarterly checkpoints with our clients which provides our client the ability to ask questions and to obtain industry updates and guidance from us.</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5</a:t>
            </a:fld>
            <a:endParaRPr lang="en-US" dirty="0"/>
          </a:p>
        </p:txBody>
      </p:sp>
    </p:spTree>
    <p:extLst>
      <p:ext uri="{BB962C8B-B14F-4D97-AF65-F5344CB8AC3E}">
        <p14:creationId xmlns:p14="http://schemas.microsoft.com/office/powerpoint/2010/main" val="335141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6</a:t>
            </a:fld>
            <a:endParaRPr lang="en-US" dirty="0"/>
          </a:p>
        </p:txBody>
      </p:sp>
    </p:spTree>
    <p:extLst>
      <p:ext uri="{BB962C8B-B14F-4D97-AF65-F5344CB8AC3E}">
        <p14:creationId xmlns:p14="http://schemas.microsoft.com/office/powerpoint/2010/main" val="225279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&lt;Steve&gt;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7</a:t>
            </a:fld>
            <a:endParaRPr lang="en-US" dirty="0"/>
          </a:p>
        </p:txBody>
      </p:sp>
    </p:spTree>
    <p:extLst>
      <p:ext uri="{BB962C8B-B14F-4D97-AF65-F5344CB8AC3E}">
        <p14:creationId xmlns:p14="http://schemas.microsoft.com/office/powerpoint/2010/main" val="233535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&lt;Steve&gt;</a:t>
            </a:r>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8</a:t>
            </a:fld>
            <a:endParaRPr lang="en-US" dirty="0"/>
          </a:p>
        </p:txBody>
      </p:sp>
    </p:spTree>
    <p:extLst>
      <p:ext uri="{BB962C8B-B14F-4D97-AF65-F5344CB8AC3E}">
        <p14:creationId xmlns:p14="http://schemas.microsoft.com/office/powerpoint/2010/main" val="253736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6208A7-5DDC-414A-A870-FEF795290796}" type="slidenum">
              <a:rPr lang="en-US" smtClean="0"/>
              <a:t>9</a:t>
            </a:fld>
            <a:endParaRPr lang="en-US" dirty="0"/>
          </a:p>
        </p:txBody>
      </p:sp>
    </p:spTree>
    <p:extLst>
      <p:ext uri="{BB962C8B-B14F-4D97-AF65-F5344CB8AC3E}">
        <p14:creationId xmlns:p14="http://schemas.microsoft.com/office/powerpoint/2010/main" val="1668515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3282696"/>
            <a:ext cx="10572000" cy="1137502"/>
          </a:xfrm>
        </p:spPr>
        <p:txBody>
          <a:bodyPr/>
          <a:lstStyle>
            <a:lvl1pPr>
              <a:defRPr sz="48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712C719-8856-4201-BC39-D865D9D31C3B}" type="datetime1">
              <a:rPr lang="en-US" smtClean="0"/>
              <a:t>9/6/2022</a:t>
            </a:fld>
            <a:endParaRPr lang="en-US" dirty="0"/>
          </a:p>
        </p:txBody>
      </p:sp>
      <p:sp>
        <p:nvSpPr>
          <p:cNvPr id="6" name="Slide Number Placeholder 5"/>
          <p:cNvSpPr>
            <a:spLocks noGrp="1"/>
          </p:cNvSpPr>
          <p:nvPr>
            <p:ph type="sldNum" sz="quarter" idx="12"/>
          </p:nvPr>
        </p:nvSpPr>
        <p:spPr/>
        <p:txBody>
          <a:bodyPr/>
          <a:lstStyle>
            <a:lvl1pPr>
              <a:defRPr sz="1200"/>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01" y="617219"/>
            <a:ext cx="2676149" cy="1106426"/>
          </a:xfrm>
          <a:prstGeom prst="rect">
            <a:avLst/>
          </a:prstGeom>
        </p:spPr>
      </p:pic>
      <p:sp>
        <p:nvSpPr>
          <p:cNvPr id="8" name="TextBox 7"/>
          <p:cNvSpPr txBox="1"/>
          <p:nvPr userDrawn="1"/>
        </p:nvSpPr>
        <p:spPr>
          <a:xfrm>
            <a:off x="810001" y="1838451"/>
            <a:ext cx="5733288" cy="795859"/>
          </a:xfrm>
          <a:prstGeom prst="rect">
            <a:avLst/>
          </a:prstGeom>
          <a:noFill/>
        </p:spPr>
        <p:txBody>
          <a:bodyPr wrap="square" rtlCol="0">
            <a:spAutoFit/>
          </a:bodyPr>
          <a:lstStyle/>
          <a:p>
            <a:pPr>
              <a:lnSpc>
                <a:spcPct val="120000"/>
              </a:lnSpc>
            </a:pPr>
            <a:r>
              <a:rPr lang="en-US" sz="2000" dirty="0">
                <a:solidFill>
                  <a:schemeClr val="bg1"/>
                </a:solidFill>
                <a:latin typeface="Arial Narrow" panose="020B0606020202030204" pitchFamily="34" charset="0"/>
              </a:rPr>
              <a:t>ENGINEERING AND </a:t>
            </a:r>
          </a:p>
          <a:p>
            <a:pPr>
              <a:lnSpc>
                <a:spcPct val="120000"/>
              </a:lnSpc>
            </a:pPr>
            <a:r>
              <a:rPr lang="en-US" sz="2000" dirty="0">
                <a:solidFill>
                  <a:schemeClr val="bg1"/>
                </a:solidFill>
                <a:latin typeface="Arial Narrow" panose="020B0606020202030204" pitchFamily="34" charset="0"/>
              </a:rPr>
              <a:t>MANAGEMENT CONSULTANTS</a:t>
            </a:r>
          </a:p>
        </p:txBody>
      </p:sp>
      <p:sp>
        <p:nvSpPr>
          <p:cNvPr id="9" name="TextBox 8"/>
          <p:cNvSpPr txBox="1"/>
          <p:nvPr userDrawn="1"/>
        </p:nvSpPr>
        <p:spPr>
          <a:xfrm>
            <a:off x="484742" y="5937922"/>
            <a:ext cx="3001408" cy="782367"/>
          </a:xfrm>
          <a:prstGeom prst="rect">
            <a:avLst/>
          </a:prstGeom>
          <a:solidFill>
            <a:schemeClr val="bg2"/>
          </a:solidFill>
        </p:spPr>
        <p:txBody>
          <a:bodyPr wrap="square" rtlCol="0">
            <a:spAutoFit/>
          </a:bodyPr>
          <a:lstStyle/>
          <a:p>
            <a:endParaRPr lang="en-US" dirty="0"/>
          </a:p>
        </p:txBody>
      </p:sp>
      <p:sp>
        <p:nvSpPr>
          <p:cNvPr id="5" name="Footer Placeholder 4"/>
          <p:cNvSpPr>
            <a:spLocks noGrp="1"/>
          </p:cNvSpPr>
          <p:nvPr>
            <p:ph type="ftr" sz="quarter" idx="11"/>
          </p:nvPr>
        </p:nvSpPr>
        <p:spPr>
          <a:xfrm>
            <a:off x="810001" y="6195600"/>
            <a:ext cx="8285833" cy="365125"/>
          </a:xfrm>
        </p:spPr>
        <p:txBody>
          <a:bodyPr/>
          <a:lstStyle>
            <a:lvl1pPr algn="l">
              <a:defRPr/>
            </a:lvl1pPr>
          </a:lstStyle>
          <a:p>
            <a:r>
              <a:rPr lang="en-US" dirty="0"/>
              <a:t>Overview of AESI - Industry's Trusted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649118"/>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rgbClr val="B32317"/>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8115AB-0BB1-48AE-93D0-849B3168A683}" type="datetime1">
              <a:rPr lang="en-US" smtClean="0"/>
              <a:t>9/6/2022</a:t>
            </a:fld>
            <a:endParaRPr lang="en-US" dirty="0"/>
          </a:p>
        </p:txBody>
      </p:sp>
      <p:sp>
        <p:nvSpPr>
          <p:cNvPr id="6" name="Footer Placeholder 5"/>
          <p:cNvSpPr>
            <a:spLocks noGrp="1"/>
          </p:cNvSpPr>
          <p:nvPr>
            <p:ph type="ftr" sz="quarter" idx="11"/>
          </p:nvPr>
        </p:nvSpPr>
        <p:spPr>
          <a:xfrm>
            <a:off x="3255264" y="6173566"/>
            <a:ext cx="5840571" cy="365125"/>
          </a:xfrm>
        </p:spPr>
        <p:txBody>
          <a:bodyPr/>
          <a:lstStyle/>
          <a:p>
            <a:r>
              <a:rPr lang="en-US" dirty="0"/>
              <a:t>Overview of AESI - Industry's Trusted Advisor</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dirty="0"/>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0610E817-3584-44AA-9B39-3DA610A2231D}" type="datetime1">
              <a:rPr lang="en-US" smtClean="0"/>
              <a:t>9/6/2022</a:t>
            </a:fld>
            <a:endParaRPr lang="en-US" dirty="0"/>
          </a:p>
        </p:txBody>
      </p:sp>
      <p:sp>
        <p:nvSpPr>
          <p:cNvPr id="5" name="Footer Placeholder 4"/>
          <p:cNvSpPr>
            <a:spLocks noGrp="1"/>
          </p:cNvSpPr>
          <p:nvPr>
            <p:ph type="ftr" sz="quarter" idx="11"/>
          </p:nvPr>
        </p:nvSpPr>
        <p:spPr>
          <a:xfrm>
            <a:off x="3246120" y="6173566"/>
            <a:ext cx="5849715" cy="365125"/>
          </a:xfrm>
        </p:spPr>
        <p:txBody>
          <a:bodyPr/>
          <a:lstStyle/>
          <a:p>
            <a:r>
              <a:rPr lang="en-US" dirty="0"/>
              <a:t>Overview of AESI - Industry's Trusted Advisor</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C139B503-E386-4FFD-A542-4C8680C61711}" type="datetime1">
              <a:rPr lang="en-US" smtClean="0"/>
              <a:t>9/6/2022</a:t>
            </a:fld>
            <a:endParaRPr lang="en-US" dirty="0"/>
          </a:p>
        </p:txBody>
      </p:sp>
      <p:sp>
        <p:nvSpPr>
          <p:cNvPr id="3" name="Footer Placeholder 2"/>
          <p:cNvSpPr>
            <a:spLocks noGrp="1"/>
          </p:cNvSpPr>
          <p:nvPr>
            <p:ph type="ftr" sz="quarter" idx="11"/>
          </p:nvPr>
        </p:nvSpPr>
        <p:spPr>
          <a:xfrm>
            <a:off x="3255265" y="6173566"/>
            <a:ext cx="5840570" cy="365125"/>
          </a:xfrm>
        </p:spPr>
        <p:txBody>
          <a:bodyPr/>
          <a:lstStyle/>
          <a:p>
            <a:r>
              <a:rPr lang="en-US" dirty="0"/>
              <a:t>Overview of AESI - Industry's Trusted Advisor</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107553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121183"/>
            <a:ext cx="10571998" cy="694062"/>
          </a:xfrm>
        </p:spPr>
        <p:txBody>
          <a:bodyPr anchor="ct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a:xfrm>
            <a:off x="810000" y="1196714"/>
            <a:ext cx="10563285" cy="4774427"/>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3DF26-6539-418A-8225-D53E60A2F2BA}" type="datetime1">
              <a:rPr lang="en-US" smtClean="0"/>
              <a:t>9/6/2022</a:t>
            </a:fld>
            <a:endParaRPr lang="en-US" dirty="0"/>
          </a:p>
        </p:txBody>
      </p:sp>
      <p:sp>
        <p:nvSpPr>
          <p:cNvPr id="5" name="Footer Placeholder 4"/>
          <p:cNvSpPr>
            <a:spLocks noGrp="1"/>
          </p:cNvSpPr>
          <p:nvPr>
            <p:ph type="ftr" sz="quarter" idx="11"/>
          </p:nvPr>
        </p:nvSpPr>
        <p:spPr>
          <a:xfrm>
            <a:off x="3209545" y="6173566"/>
            <a:ext cx="5886290" cy="365125"/>
          </a:xfrm>
        </p:spPr>
        <p:txBody>
          <a:bodyPr/>
          <a:lstStyle/>
          <a:p>
            <a:r>
              <a:rPr lang="en-US" dirty="0"/>
              <a:t>Overview of AESI - Industry's Trusted Advisor</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BDAF1-57BB-4E5B-9E1D-D9D92BB5E14E}" type="datetime1">
              <a:rPr lang="en-US" smtClean="0"/>
              <a:t>9/6/2022</a:t>
            </a:fld>
            <a:endParaRPr lang="en-US" dirty="0"/>
          </a:p>
        </p:txBody>
      </p:sp>
      <p:sp>
        <p:nvSpPr>
          <p:cNvPr id="5" name="Footer Placeholder 4"/>
          <p:cNvSpPr>
            <a:spLocks noGrp="1"/>
          </p:cNvSpPr>
          <p:nvPr>
            <p:ph type="ftr" sz="quarter" idx="11"/>
          </p:nvPr>
        </p:nvSpPr>
        <p:spPr>
          <a:xfrm>
            <a:off x="3209545" y="6173566"/>
            <a:ext cx="5886290" cy="365125"/>
          </a:xfrm>
        </p:spPr>
        <p:txBody>
          <a:bodyPr/>
          <a:lstStyle/>
          <a:p>
            <a:r>
              <a:rPr lang="en-US" dirty="0"/>
              <a:t>Overview of AESI - Industry's Trusted Advisor</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0000" y="297456"/>
            <a:ext cx="10571998" cy="649995"/>
          </a:xfrm>
          <a:effectLst/>
        </p:spPr>
        <p:txBody>
          <a:bodyPr/>
          <a:lstStyle>
            <a:lvl1pPr>
              <a:defRPr b="1">
                <a:solidFill>
                  <a:schemeClr val="tx1"/>
                </a:solidFill>
                <a:effectLst/>
              </a:defRPr>
            </a:lvl1pPr>
          </a:lstStyle>
          <a:p>
            <a:r>
              <a:rPr lang="en-US" dirty="0"/>
              <a:t>Click to edit Master title style</a:t>
            </a:r>
          </a:p>
        </p:txBody>
      </p:sp>
      <p:sp>
        <p:nvSpPr>
          <p:cNvPr id="3" name="Footer Placeholder 2"/>
          <p:cNvSpPr>
            <a:spLocks noGrp="1"/>
          </p:cNvSpPr>
          <p:nvPr>
            <p:ph type="ftr" sz="quarter" idx="10"/>
          </p:nvPr>
        </p:nvSpPr>
        <p:spPr>
          <a:xfrm>
            <a:off x="3282697" y="6173566"/>
            <a:ext cx="5813138" cy="365125"/>
          </a:xfrm>
        </p:spPr>
        <p:txBody>
          <a:bodyPr/>
          <a:lstStyle/>
          <a:p>
            <a:r>
              <a:rPr lang="en-US" dirty="0"/>
              <a:t>Overview of AESI - Industry's Trusted Advisor</a:t>
            </a:r>
          </a:p>
        </p:txBody>
      </p:sp>
      <p:sp>
        <p:nvSpPr>
          <p:cNvPr id="4" name="Date Placeholder 3"/>
          <p:cNvSpPr>
            <a:spLocks noGrp="1"/>
          </p:cNvSpPr>
          <p:nvPr>
            <p:ph type="dt" sz="half" idx="11"/>
          </p:nvPr>
        </p:nvSpPr>
        <p:spPr/>
        <p:txBody>
          <a:bodyPr/>
          <a:lstStyle/>
          <a:p>
            <a:fld id="{C08F9BA8-23A7-40AB-9D26-8E333B8F409F}" type="datetime1">
              <a:rPr lang="en-US" smtClean="0"/>
              <a:t>9/6/2022</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262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1"/>
            <a:ext cx="12192000" cy="109500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8712" y="149730"/>
            <a:ext cx="10571998" cy="654499"/>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a:xfrm>
            <a:off x="818712" y="1244736"/>
            <a:ext cx="10554574" cy="4614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38590" y="6147413"/>
            <a:ext cx="1343706" cy="365125"/>
          </a:xfrm>
        </p:spPr>
        <p:txBody>
          <a:bodyPr/>
          <a:lstStyle/>
          <a:p>
            <a:fld id="{657435EC-1D50-402F-AB23-E4C6F36EC541}" type="datetime1">
              <a:rPr lang="en-US" smtClean="0"/>
              <a:t>9/6/2022</a:t>
            </a:fld>
            <a:endParaRPr lang="en-US" dirty="0"/>
          </a:p>
        </p:txBody>
      </p:sp>
      <p:sp>
        <p:nvSpPr>
          <p:cNvPr id="5" name="Footer Placeholder 4"/>
          <p:cNvSpPr>
            <a:spLocks noGrp="1"/>
          </p:cNvSpPr>
          <p:nvPr>
            <p:ph type="ftr" sz="quarter" idx="11"/>
          </p:nvPr>
        </p:nvSpPr>
        <p:spPr>
          <a:xfrm>
            <a:off x="3447288" y="6147414"/>
            <a:ext cx="5695267" cy="365125"/>
          </a:xfrm>
        </p:spPr>
        <p:txBody>
          <a:bodyPr/>
          <a:lstStyle/>
          <a:p>
            <a:r>
              <a:rPr lang="en-US" dirty="0"/>
              <a:t>Overview of AESI - Industry's Trusted Advisor</a:t>
            </a:r>
          </a:p>
        </p:txBody>
      </p:sp>
      <p:sp>
        <p:nvSpPr>
          <p:cNvPr id="6" name="Slide Number Placeholder 5"/>
          <p:cNvSpPr>
            <a:spLocks noGrp="1"/>
          </p:cNvSpPr>
          <p:nvPr>
            <p:ph type="sldNum" sz="quarter" idx="12"/>
          </p:nvPr>
        </p:nvSpPr>
        <p:spPr>
          <a:xfrm>
            <a:off x="10678331" y="6110839"/>
            <a:ext cx="1062155" cy="381402"/>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400" b="1" cap="none"/>
            </a:lvl1pPr>
          </a:lstStyle>
          <a:p>
            <a:r>
              <a:rPr lang="en-US" dirty="0"/>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FEE74-6E60-461F-84F2-220A6592EED6}" type="datetime1">
              <a:rPr lang="en-US" smtClean="0"/>
              <a:t>9/6/2022</a:t>
            </a:fld>
            <a:endParaRPr lang="en-US" dirty="0"/>
          </a:p>
        </p:txBody>
      </p:sp>
      <p:sp>
        <p:nvSpPr>
          <p:cNvPr id="5" name="Footer Placeholder 4"/>
          <p:cNvSpPr>
            <a:spLocks noGrp="1"/>
          </p:cNvSpPr>
          <p:nvPr>
            <p:ph type="ftr" sz="quarter" idx="11"/>
          </p:nvPr>
        </p:nvSpPr>
        <p:spPr>
          <a:xfrm>
            <a:off x="3255265" y="6173566"/>
            <a:ext cx="5840570" cy="365125"/>
          </a:xfrm>
        </p:spPr>
        <p:txBody>
          <a:bodyPr/>
          <a:lstStyle/>
          <a:p>
            <a:r>
              <a:rPr lang="en-US" dirty="0"/>
              <a:t>Overview of AESI - Industry's Trusted Advisor</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8" name="Freeform 6"/>
          <p:cNvSpPr/>
          <p:nvPr/>
        </p:nvSpPr>
        <p:spPr bwMode="auto">
          <a:xfrm>
            <a:off x="0" y="0"/>
            <a:ext cx="12192000" cy="100584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8586" y="194860"/>
            <a:ext cx="10663412" cy="494644"/>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818712" y="1200700"/>
            <a:ext cx="5185873" cy="4759425"/>
          </a:xfrm>
        </p:spPr>
        <p:txBody>
          <a:bodyPr>
            <a:normAutofit/>
          </a:bodyPr>
          <a:lstStyle>
            <a:lvl1pPr>
              <a:defRPr b="0" cap="none" spc="0">
                <a:ln w="0"/>
                <a:solidFill>
                  <a:schemeClr val="tx1"/>
                </a:solidFill>
                <a:effectLst>
                  <a:outerShdw blurRad="38100" dist="19050" dir="2700000" algn="tl" rotWithShape="0">
                    <a:schemeClr val="dk1">
                      <a:alpha val="40000"/>
                    </a:schemeClr>
                  </a:outerShdw>
                </a:effectLst>
              </a:defRPr>
            </a:lvl1pPr>
            <a:lvl2pPr>
              <a:defRPr b="0" cap="none" spc="0">
                <a:ln w="0"/>
                <a:solidFill>
                  <a:schemeClr val="tx1"/>
                </a:solidFill>
                <a:effectLst>
                  <a:outerShdw blurRad="38100" dist="19050" dir="2700000" algn="tl" rotWithShape="0">
                    <a:schemeClr val="dk1">
                      <a:alpha val="40000"/>
                    </a:schemeClr>
                  </a:outerShdw>
                </a:effectLst>
              </a:defRPr>
            </a:lvl2pPr>
            <a:lvl3pPr>
              <a:defRPr b="0" cap="none" spc="0">
                <a:ln w="0"/>
                <a:solidFill>
                  <a:schemeClr val="tx1"/>
                </a:solidFill>
                <a:effectLst>
                  <a:outerShdw blurRad="38100" dist="19050" dir="2700000" algn="tl" rotWithShape="0">
                    <a:schemeClr val="dk1">
                      <a:alpha val="40000"/>
                    </a:schemeClr>
                  </a:outerShdw>
                </a:effectLst>
              </a:defRPr>
            </a:lvl3pPr>
            <a:lvl4pPr>
              <a:defRPr b="0" cap="none" spc="0">
                <a:ln w="0"/>
                <a:solidFill>
                  <a:schemeClr val="tx1"/>
                </a:solidFill>
                <a:effectLst>
                  <a:outerShdw blurRad="38100" dist="19050" dir="2700000" algn="tl" rotWithShape="0">
                    <a:schemeClr val="dk1">
                      <a:alpha val="40000"/>
                    </a:schemeClr>
                  </a:outerShdw>
                </a:effectLst>
              </a:defRPr>
            </a:lvl4pPr>
            <a:lvl5pPr>
              <a:defRPr b="0" cap="none" spc="0">
                <a:ln w="0"/>
                <a:solidFill>
                  <a:schemeClr val="tx1"/>
                </a:solidFill>
                <a:effectLst>
                  <a:outerShdw blurRad="38100" dist="19050" dir="2700000" algn="tl" rotWithShape="0">
                    <a:schemeClr val="dk1">
                      <a:alpha val="40000"/>
                    </a:schemeClr>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1200700"/>
            <a:ext cx="5194583" cy="475942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83683B5-87A9-4397-86E6-4288B11161F3}" type="datetime1">
              <a:rPr lang="en-US" smtClean="0"/>
              <a:t>9/6/2022</a:t>
            </a:fld>
            <a:endParaRPr lang="en-US" dirty="0"/>
          </a:p>
        </p:txBody>
      </p:sp>
      <p:sp>
        <p:nvSpPr>
          <p:cNvPr id="6" name="Footer Placeholder 5"/>
          <p:cNvSpPr>
            <a:spLocks noGrp="1"/>
          </p:cNvSpPr>
          <p:nvPr>
            <p:ph type="ftr" sz="quarter" idx="11"/>
          </p:nvPr>
        </p:nvSpPr>
        <p:spPr>
          <a:xfrm>
            <a:off x="3255265" y="6173566"/>
            <a:ext cx="5840570" cy="365125"/>
          </a:xfrm>
        </p:spPr>
        <p:txBody>
          <a:bodyPr/>
          <a:lstStyle/>
          <a:p>
            <a:r>
              <a:rPr lang="en-US" dirty="0"/>
              <a:t>Overview of AESI - Industry's Trusted Advisor</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117880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168350"/>
            <a:ext cx="10571998" cy="694062"/>
          </a:xfrm>
        </p:spPr>
        <p:txBody>
          <a:bodyPr anchor="ctr"/>
          <a:lstStyle>
            <a:lvl1pPr>
              <a:defRPr sz="3200"/>
            </a:lvl1pPr>
          </a:lstStyle>
          <a:p>
            <a:r>
              <a:rPr lang="en-US" dirty="0"/>
              <a:t>Click to edit Master title style</a:t>
            </a:r>
          </a:p>
        </p:txBody>
      </p:sp>
      <p:sp>
        <p:nvSpPr>
          <p:cNvPr id="3" name="Text Placeholder 2"/>
          <p:cNvSpPr>
            <a:spLocks noGrp="1"/>
          </p:cNvSpPr>
          <p:nvPr>
            <p:ph type="body" idx="1"/>
          </p:nvPr>
        </p:nvSpPr>
        <p:spPr>
          <a:xfrm>
            <a:off x="814728" y="1355073"/>
            <a:ext cx="5189857" cy="624882"/>
          </a:xfrm>
        </p:spPr>
        <p:txBody>
          <a:bodyPr anchor="ctr">
            <a:noAutofit/>
          </a:bodyPr>
          <a:lstStyle>
            <a:lvl1pPr marL="0" indent="0" algn="ctr">
              <a:buNone/>
              <a:defRPr sz="2000" b="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14729" y="1979956"/>
            <a:ext cx="5189856" cy="399118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1381661"/>
            <a:ext cx="5194583" cy="576262"/>
          </a:xfrm>
        </p:spPr>
        <p:txBody>
          <a:bodyPr anchor="ctr">
            <a:noAutofit/>
          </a:bodyPr>
          <a:lstStyle>
            <a:lvl1pPr marL="0" indent="0" algn="ctr">
              <a:buNone/>
              <a:defRPr sz="2000" b="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1957924"/>
            <a:ext cx="5194583" cy="401321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B6028-F6F2-4528-B24F-CBC62A6F9A89}" type="datetime1">
              <a:rPr lang="en-US" smtClean="0"/>
              <a:t>9/6/2022</a:t>
            </a:fld>
            <a:endParaRPr lang="en-US" dirty="0"/>
          </a:p>
        </p:txBody>
      </p:sp>
      <p:sp>
        <p:nvSpPr>
          <p:cNvPr id="8" name="Footer Placeholder 7"/>
          <p:cNvSpPr>
            <a:spLocks noGrp="1"/>
          </p:cNvSpPr>
          <p:nvPr>
            <p:ph type="ftr" sz="quarter" idx="11"/>
          </p:nvPr>
        </p:nvSpPr>
        <p:spPr>
          <a:xfrm>
            <a:off x="3255265" y="6173566"/>
            <a:ext cx="5840570" cy="365125"/>
          </a:xfrm>
        </p:spPr>
        <p:txBody>
          <a:bodyPr/>
          <a:lstStyle/>
          <a:p>
            <a:r>
              <a:rPr lang="en-US" dirty="0"/>
              <a:t>Overview of AESI - Industry's Trusted Advisor</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1"/>
            <a:ext cx="12192000" cy="111270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143217"/>
            <a:ext cx="10571998" cy="694062"/>
          </a:xfrm>
        </p:spPr>
        <p:txBody>
          <a:bodyPr anchor="ct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BE7D78BE-07B2-4FF0-8941-122BD488F532}" type="datetime1">
              <a:rPr lang="en-US" smtClean="0"/>
              <a:t>9/6/2022</a:t>
            </a:fld>
            <a:endParaRPr lang="en-US" dirty="0"/>
          </a:p>
        </p:txBody>
      </p:sp>
      <p:sp>
        <p:nvSpPr>
          <p:cNvPr id="4" name="Footer Placeholder 3"/>
          <p:cNvSpPr>
            <a:spLocks noGrp="1"/>
          </p:cNvSpPr>
          <p:nvPr>
            <p:ph type="ftr" sz="quarter" idx="11"/>
          </p:nvPr>
        </p:nvSpPr>
        <p:spPr>
          <a:xfrm>
            <a:off x="3246121" y="6173566"/>
            <a:ext cx="5849714" cy="365125"/>
          </a:xfrm>
        </p:spPr>
        <p:txBody>
          <a:bodyPr/>
          <a:lstStyle/>
          <a:p>
            <a:r>
              <a:rPr lang="en-US" dirty="0"/>
              <a:t>Overview of AESI - Industry's Trusted Advisor</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3B8E-0048-4AE6-94DD-DBA83C7B93C6}" type="datetime1">
              <a:rPr lang="en-US" smtClean="0"/>
              <a:t>9/6/2022</a:t>
            </a:fld>
            <a:endParaRPr lang="en-US" dirty="0"/>
          </a:p>
        </p:txBody>
      </p:sp>
      <p:sp>
        <p:nvSpPr>
          <p:cNvPr id="3" name="Footer Placeholder 2"/>
          <p:cNvSpPr>
            <a:spLocks noGrp="1"/>
          </p:cNvSpPr>
          <p:nvPr>
            <p:ph type="ftr" sz="quarter" idx="11"/>
          </p:nvPr>
        </p:nvSpPr>
        <p:spPr>
          <a:xfrm>
            <a:off x="3236977" y="6173566"/>
            <a:ext cx="5858858" cy="365125"/>
          </a:xfrm>
        </p:spPr>
        <p:txBody>
          <a:bodyPr/>
          <a:lstStyle/>
          <a:p>
            <a:r>
              <a:rPr lang="en-US" dirty="0"/>
              <a:t>Overview of AESI - Industry's Trusted Advisor</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376999"/>
            <a:ext cx="3547533" cy="3484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4460EF-CFB6-4168-B603-F0BF0A752896}" type="datetime1">
              <a:rPr lang="en-US" smtClean="0"/>
              <a:t>9/6/2022</a:t>
            </a:fld>
            <a:endParaRPr lang="en-US" dirty="0"/>
          </a:p>
        </p:txBody>
      </p:sp>
      <p:sp>
        <p:nvSpPr>
          <p:cNvPr id="6" name="Footer Placeholder 5"/>
          <p:cNvSpPr>
            <a:spLocks noGrp="1"/>
          </p:cNvSpPr>
          <p:nvPr>
            <p:ph type="ftr" sz="quarter" idx="11"/>
          </p:nvPr>
        </p:nvSpPr>
        <p:spPr>
          <a:xfrm>
            <a:off x="3273553" y="6173566"/>
            <a:ext cx="5822282" cy="365125"/>
          </a:xfrm>
        </p:spPr>
        <p:txBody>
          <a:bodyPr/>
          <a:lstStyle/>
          <a:p>
            <a:r>
              <a:rPr lang="en-US" dirty="0"/>
              <a:t>Overview of AESI - Industry's Trusted Advisor</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427303" y="6041362"/>
            <a:ext cx="976879" cy="365125"/>
          </a:xfrm>
        </p:spPr>
        <p:txBody>
          <a:bodyPr/>
          <a:lstStyle/>
          <a:p>
            <a:fld id="{7377A1B4-9579-41AD-BC59-B0B4A8535995}" type="datetime1">
              <a:rPr lang="en-US" smtClean="0"/>
              <a:t>9/6/2022</a:t>
            </a:fld>
            <a:endParaRPr lang="en-US" dirty="0"/>
          </a:p>
        </p:txBody>
      </p:sp>
      <p:sp>
        <p:nvSpPr>
          <p:cNvPr id="6" name="Footer Placeholder 5"/>
          <p:cNvSpPr>
            <a:spLocks noGrp="1"/>
          </p:cNvSpPr>
          <p:nvPr>
            <p:ph type="ftr" sz="quarter" idx="11"/>
          </p:nvPr>
        </p:nvSpPr>
        <p:spPr>
          <a:xfrm>
            <a:off x="3383281" y="6041362"/>
            <a:ext cx="6044022" cy="365125"/>
          </a:xfrm>
        </p:spPr>
        <p:txBody>
          <a:bodyPr/>
          <a:lstStyle/>
          <a:p>
            <a:r>
              <a:rPr lang="en-US" dirty="0"/>
              <a:t>Overview of AESI - Industry's Trusted Advisor</a:t>
            </a:r>
          </a:p>
        </p:txBody>
      </p:sp>
      <p:sp>
        <p:nvSpPr>
          <p:cNvPr id="7" name="Slide Number Placeholder 6"/>
          <p:cNvSpPr>
            <a:spLocks noGrp="1"/>
          </p:cNvSpPr>
          <p:nvPr>
            <p:ph type="sldNum" sz="quarter" idx="12"/>
          </p:nvPr>
        </p:nvSpPr>
        <p:spPr>
          <a:xfrm>
            <a:off x="10404182"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352540"/>
            <a:ext cx="10571998" cy="694062"/>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1277956"/>
            <a:ext cx="10563285" cy="4693185"/>
          </a:xfrm>
          <a:prstGeom prst="rect">
            <a:avLst/>
          </a:prstGeom>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899971" y="6173566"/>
            <a:ext cx="5195863" cy="365125"/>
          </a:xfrm>
          <a:prstGeom prst="rect">
            <a:avLst/>
          </a:prstGeom>
        </p:spPr>
        <p:txBody>
          <a:bodyPr vert="horz" lIns="91440" tIns="45720" rIns="91440" bIns="45720" rtlCol="0" anchor="ctr"/>
          <a:lstStyle>
            <a:lvl1pPr algn="ctr">
              <a:defRPr sz="900">
                <a:solidFill>
                  <a:schemeClr val="tx1"/>
                </a:solidFill>
              </a:defRPr>
            </a:lvl1pPr>
          </a:lstStyle>
          <a:p>
            <a:r>
              <a:rPr lang="en-US" dirty="0"/>
              <a:t>Overview of AESI - Industry's Trusted Advisor</a:t>
            </a:r>
          </a:p>
        </p:txBody>
      </p:sp>
      <p:sp>
        <p:nvSpPr>
          <p:cNvPr id="4" name="Date Placeholder 3"/>
          <p:cNvSpPr>
            <a:spLocks noGrp="1"/>
          </p:cNvSpPr>
          <p:nvPr>
            <p:ph type="dt" sz="half" idx="2"/>
          </p:nvPr>
        </p:nvSpPr>
        <p:spPr>
          <a:xfrm>
            <a:off x="9334626" y="6173566"/>
            <a:ext cx="1343706" cy="365125"/>
          </a:xfrm>
          <a:prstGeom prst="rect">
            <a:avLst/>
          </a:prstGeom>
        </p:spPr>
        <p:txBody>
          <a:bodyPr vert="horz" lIns="91440" tIns="45720" rIns="91440" bIns="45720" rtlCol="0" anchor="ctr"/>
          <a:lstStyle>
            <a:lvl1pPr algn="r">
              <a:defRPr sz="900">
                <a:solidFill>
                  <a:schemeClr val="tx1"/>
                </a:solidFill>
              </a:defRPr>
            </a:lvl1pPr>
          </a:lstStyle>
          <a:p>
            <a:fld id="{A9D044D9-DD4D-4D89-A8FE-E8A41F4C9A7E}" type="datetime1">
              <a:rPr lang="en-US" smtClean="0"/>
              <a:t>9/6/2022</a:t>
            </a:fld>
            <a:endParaRPr lang="en-US" dirty="0"/>
          </a:p>
        </p:txBody>
      </p:sp>
      <p:sp>
        <p:nvSpPr>
          <p:cNvPr id="6" name="Slide Number Placeholder 5"/>
          <p:cNvSpPr>
            <a:spLocks noGrp="1"/>
          </p:cNvSpPr>
          <p:nvPr>
            <p:ph type="sldNum" sz="quarter" idx="4"/>
          </p:nvPr>
        </p:nvSpPr>
        <p:spPr>
          <a:xfrm>
            <a:off x="10678331" y="6147414"/>
            <a:ext cx="1062155" cy="391277"/>
          </a:xfrm>
          <a:prstGeom prst="rect">
            <a:avLst/>
          </a:prstGeom>
        </p:spPr>
        <p:txBody>
          <a:bodyPr vert="horz" lIns="91440" tIns="45720" rIns="91440" bIns="10800" rtlCol="0" anchor="ctr"/>
          <a:lstStyle>
            <a:lvl1pPr algn="r">
              <a:defRPr sz="1600">
                <a:solidFill>
                  <a:schemeClr val="accent1"/>
                </a:solidFill>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09999" y="6173566"/>
            <a:ext cx="1105844" cy="457200"/>
          </a:xfrm>
          <a:prstGeom prst="rect">
            <a:avLst/>
          </a:prstGeom>
        </p:spPr>
      </p:pic>
      <p:sp>
        <p:nvSpPr>
          <p:cNvPr id="8" name="TextBox 7"/>
          <p:cNvSpPr txBox="1"/>
          <p:nvPr userDrawn="1"/>
        </p:nvSpPr>
        <p:spPr>
          <a:xfrm>
            <a:off x="1647751" y="6098890"/>
            <a:ext cx="1824870" cy="380104"/>
          </a:xfrm>
          <a:prstGeom prst="rect">
            <a:avLst/>
          </a:prstGeom>
          <a:noFill/>
        </p:spPr>
        <p:txBody>
          <a:bodyPr wrap="square" rtlCol="0">
            <a:spAutoFit/>
          </a:bodyPr>
          <a:lstStyle/>
          <a:p>
            <a:pPr>
              <a:lnSpc>
                <a:spcPct val="110000"/>
              </a:lnSpc>
            </a:pPr>
            <a:r>
              <a:rPr lang="en-US" sz="850" dirty="0">
                <a:latin typeface="Arial Narrow" panose="020B0606020202030204" pitchFamily="34" charset="0"/>
              </a:rPr>
              <a:t>ENGINEERING AND </a:t>
            </a:r>
          </a:p>
          <a:p>
            <a:pPr>
              <a:lnSpc>
                <a:spcPct val="110000"/>
              </a:lnSpc>
            </a:pPr>
            <a:r>
              <a:rPr lang="en-US" sz="850" dirty="0">
                <a:latin typeface="Arial Narrow" panose="020B0606020202030204" pitchFamily="34" charset="0"/>
              </a:rPr>
              <a:t>MANAGEMENT CONSULTANTS</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hdr="0" dt="0"/>
  <p:txStyles>
    <p:titleStyle>
      <a:lvl1pPr algn="l" defTabSz="457200" rtl="0" eaLnBrk="1" latinLnBrk="0" hangingPunct="1">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lnSpc>
          <a:spcPct val="120000"/>
        </a:lnSpc>
        <a:spcBef>
          <a:spcPts val="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gif"/><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emf"/><Relationship Id="rId3" Type="http://schemas.openxmlformats.org/officeDocument/2006/relationships/image" Target="../media/image49.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4.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65.png"/><Relationship Id="rId5" Type="http://schemas.openxmlformats.org/officeDocument/2006/relationships/image" Target="../media/image10.png"/><Relationship Id="rId10" Type="http://schemas.openxmlformats.org/officeDocument/2006/relationships/image" Target="../media/image64.svg"/><Relationship Id="rId4" Type="http://schemas.openxmlformats.org/officeDocument/2006/relationships/image" Target="../media/image7.sv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jpe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ougw@aesi-inc.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2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808" y="2758714"/>
            <a:ext cx="10572000" cy="1137502"/>
          </a:xfrm>
        </p:spPr>
        <p:txBody>
          <a:bodyPr/>
          <a:lstStyle/>
          <a:p>
            <a:pPr algn="ctr"/>
            <a:r>
              <a:rPr lang="en-US" dirty="0"/>
              <a:t>Overview of AESI</a:t>
            </a:r>
          </a:p>
        </p:txBody>
      </p:sp>
      <p:sp>
        <p:nvSpPr>
          <p:cNvPr id="3" name="Subtitle 2"/>
          <p:cNvSpPr>
            <a:spLocks noGrp="1"/>
          </p:cNvSpPr>
          <p:nvPr>
            <p:ph type="subTitle" idx="1"/>
          </p:nvPr>
        </p:nvSpPr>
        <p:spPr/>
        <p:txBody>
          <a:bodyPr/>
          <a:lstStyle/>
          <a:p>
            <a:r>
              <a:rPr lang="en-US" dirty="0"/>
              <a:t>Hometown Connections Annual Meeting						September 2022</a:t>
            </a:r>
          </a:p>
        </p:txBody>
      </p:sp>
      <p:pic>
        <p:nvPicPr>
          <p:cNvPr id="5" name="Picture 4" descr="Text&#10;&#10;Description automatically generated with medium confidence">
            <a:extLst>
              <a:ext uri="{FF2B5EF4-FFF2-40B4-BE49-F238E27FC236}">
                <a16:creationId xmlns:a16="http://schemas.microsoft.com/office/drawing/2014/main" id="{43D3B9D6-9EEF-EA09-40CC-E819EBE6113E}"/>
              </a:ext>
            </a:extLst>
          </p:cNvPr>
          <p:cNvPicPr>
            <a:picLocks noChangeAspect="1"/>
          </p:cNvPicPr>
          <p:nvPr/>
        </p:nvPicPr>
        <p:blipFill>
          <a:blip r:embed="rId3"/>
          <a:stretch>
            <a:fillRect/>
          </a:stretch>
        </p:blipFill>
        <p:spPr>
          <a:xfrm>
            <a:off x="8294644" y="848483"/>
            <a:ext cx="3363930" cy="907362"/>
          </a:xfrm>
          <a:prstGeom prst="rect">
            <a:avLst/>
          </a:prstGeom>
        </p:spPr>
      </p:pic>
    </p:spTree>
    <p:extLst>
      <p:ext uri="{BB962C8B-B14F-4D97-AF65-F5344CB8AC3E}">
        <p14:creationId xmlns:p14="http://schemas.microsoft.com/office/powerpoint/2010/main" val="145692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CEF7E0-792B-4135-B5D2-E7648E7D8B73}"/>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C50DEA78-3164-40E3-932F-00D1534E359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itle 1">
            <a:extLst>
              <a:ext uri="{FF2B5EF4-FFF2-40B4-BE49-F238E27FC236}">
                <a16:creationId xmlns:a16="http://schemas.microsoft.com/office/drawing/2014/main" id="{5C8A139D-C50F-4B59-B566-83E03CBBE58F}"/>
              </a:ext>
            </a:extLst>
          </p:cNvPr>
          <p:cNvSpPr>
            <a:spLocks noGrp="1"/>
          </p:cNvSpPr>
          <p:nvPr>
            <p:ph type="title"/>
          </p:nvPr>
        </p:nvSpPr>
        <p:spPr>
          <a:xfrm>
            <a:off x="810000" y="143217"/>
            <a:ext cx="10571998" cy="694062"/>
          </a:xfrm>
        </p:spPr>
        <p:txBody>
          <a:bodyPr/>
          <a:lstStyle/>
          <a:p>
            <a:r>
              <a:rPr lang="en-CA" dirty="0"/>
              <a:t>Operational Technology</a:t>
            </a:r>
          </a:p>
        </p:txBody>
      </p:sp>
      <p:pic>
        <p:nvPicPr>
          <p:cNvPr id="7" name="Picture 2">
            <a:extLst>
              <a:ext uri="{FF2B5EF4-FFF2-40B4-BE49-F238E27FC236}">
                <a16:creationId xmlns:a16="http://schemas.microsoft.com/office/drawing/2014/main" id="{38E5225B-9D2F-4D8A-8C1A-DF8B7F56A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649" y="126258"/>
            <a:ext cx="1522800" cy="1522800"/>
          </a:xfrm>
          <a:prstGeom prst="ellipse">
            <a:avLst/>
          </a:prstGeom>
          <a:noFill/>
          <a:ln w="57150">
            <a:solidFill>
              <a:schemeClr val="accent5"/>
            </a:solidFill>
          </a:ln>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id="{BA6E90DC-E483-4A86-A95C-4D8B7DF35F67}"/>
              </a:ext>
            </a:extLst>
          </p:cNvPr>
          <p:cNvPicPr>
            <a:picLocks noChangeAspect="1"/>
          </p:cNvPicPr>
          <p:nvPr/>
        </p:nvPicPr>
        <p:blipFill>
          <a:blip r:embed="rId4"/>
          <a:stretch>
            <a:fillRect/>
          </a:stretch>
        </p:blipFill>
        <p:spPr>
          <a:xfrm>
            <a:off x="1041293" y="1351215"/>
            <a:ext cx="2966400" cy="4449600"/>
          </a:xfrm>
          <a:prstGeom prst="rect">
            <a:avLst/>
          </a:prstGeom>
        </p:spPr>
      </p:pic>
      <p:sp>
        <p:nvSpPr>
          <p:cNvPr id="9" name="TextBox 8">
            <a:extLst>
              <a:ext uri="{FF2B5EF4-FFF2-40B4-BE49-F238E27FC236}">
                <a16:creationId xmlns:a16="http://schemas.microsoft.com/office/drawing/2014/main" id="{B2804CEF-FB56-4FEB-A4A0-09147DE99987}"/>
              </a:ext>
            </a:extLst>
          </p:cNvPr>
          <p:cNvSpPr txBox="1"/>
          <p:nvPr/>
        </p:nvSpPr>
        <p:spPr>
          <a:xfrm>
            <a:off x="4550461" y="1718802"/>
            <a:ext cx="6377312" cy="2585323"/>
          </a:xfrm>
          <a:prstGeom prst="rect">
            <a:avLst/>
          </a:prstGeom>
          <a:noFill/>
        </p:spPr>
        <p:txBody>
          <a:bodyPr wrap="square" rtlCol="0">
            <a:spAutoFit/>
          </a:bodyPr>
          <a:lstStyle/>
          <a:p>
            <a:endParaRPr lang="en-CA" b="1" dirty="0">
              <a:solidFill>
                <a:schemeClr val="accent1"/>
              </a:solidFill>
            </a:endParaRPr>
          </a:p>
          <a:p>
            <a:pPr marL="285750" indent="-285750">
              <a:buClr>
                <a:schemeClr val="accent1"/>
              </a:buClr>
              <a:buSzPct val="100000"/>
              <a:buFont typeface="Wingdings 2" panose="05020102010507070707" pitchFamily="18" charset="2"/>
              <a:buChar char=""/>
            </a:pPr>
            <a:r>
              <a:rPr lang="en-CA" b="1" dirty="0"/>
              <a:t>IT/OT ASSESSMENTS &amp; STRATEGY </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INFRASTRUCTURE PLANNING, DESIGN, AND VENDOR SELECTION</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SOLUTION IMPLEMENTATION &amp; INTEGRATION</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SUSTAINMENT AND MAINTENANCE </a:t>
            </a:r>
          </a:p>
        </p:txBody>
      </p:sp>
    </p:spTree>
    <p:extLst>
      <p:ext uri="{BB962C8B-B14F-4D97-AF65-F5344CB8AC3E}">
        <p14:creationId xmlns:p14="http://schemas.microsoft.com/office/powerpoint/2010/main" val="355122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1D46-63C0-444E-8201-1475B9156D87}"/>
              </a:ext>
            </a:extLst>
          </p:cNvPr>
          <p:cNvSpPr>
            <a:spLocks noGrp="1"/>
          </p:cNvSpPr>
          <p:nvPr>
            <p:ph type="title"/>
          </p:nvPr>
        </p:nvSpPr>
        <p:spPr/>
        <p:txBody>
          <a:bodyPr/>
          <a:lstStyle/>
          <a:p>
            <a:r>
              <a:rPr lang="en-US" dirty="0"/>
              <a:t>Operational Technology – Value to our Clients</a:t>
            </a:r>
            <a:endParaRPr lang="en-CA" dirty="0"/>
          </a:p>
        </p:txBody>
      </p:sp>
      <p:sp>
        <p:nvSpPr>
          <p:cNvPr id="3" name="Content Placeholder 2">
            <a:extLst>
              <a:ext uri="{FF2B5EF4-FFF2-40B4-BE49-F238E27FC236}">
                <a16:creationId xmlns:a16="http://schemas.microsoft.com/office/drawing/2014/main" id="{648645DC-A9AB-436A-A40A-E617E7742EDD}"/>
              </a:ext>
            </a:extLst>
          </p:cNvPr>
          <p:cNvSpPr>
            <a:spLocks noGrp="1"/>
          </p:cNvSpPr>
          <p:nvPr>
            <p:ph idx="1"/>
          </p:nvPr>
        </p:nvSpPr>
        <p:spPr>
          <a:xfrm>
            <a:off x="1683891" y="1380755"/>
            <a:ext cx="10418248" cy="5244342"/>
          </a:xfrm>
        </p:spPr>
        <p:txBody>
          <a:bodyPr>
            <a:normAutofit fontScale="70000" lnSpcReduction="20000"/>
          </a:bodyPr>
          <a:lstStyle/>
          <a:p>
            <a:pPr marL="0" indent="0">
              <a:lnSpc>
                <a:spcPct val="100000"/>
              </a:lnSpc>
              <a:spcAft>
                <a:spcPts val="0"/>
              </a:spcAft>
              <a:buNone/>
            </a:pPr>
            <a:r>
              <a:rPr lang="en-CA" sz="2600" b="1" dirty="0">
                <a:solidFill>
                  <a:schemeClr val="accent1"/>
                </a:solidFill>
              </a:rPr>
              <a:t>IT/OT ASSESSMENTS AND STRATEGY</a:t>
            </a:r>
          </a:p>
          <a:p>
            <a:pPr lvl="1">
              <a:lnSpc>
                <a:spcPct val="134000"/>
              </a:lnSpc>
              <a:spcBef>
                <a:spcPts val="0"/>
              </a:spcBef>
              <a:buFont typeface="Courier New" panose="02070309020205020404" pitchFamily="49" charset="0"/>
              <a:buChar char="o"/>
            </a:pPr>
            <a:r>
              <a:rPr lang="en-CA" sz="2400" dirty="0"/>
              <a:t>Through analyzing your current operations, future needs, and industry trends, AESI creates achievable leading edge IT/OT ecosystem strategies and roadmaps for operational excellence.</a:t>
            </a:r>
          </a:p>
          <a:p>
            <a:pPr marL="0" indent="0">
              <a:lnSpc>
                <a:spcPct val="110000"/>
              </a:lnSpc>
              <a:spcBef>
                <a:spcPts val="600"/>
              </a:spcBef>
              <a:spcAft>
                <a:spcPts val="0"/>
              </a:spcAft>
              <a:buNone/>
            </a:pPr>
            <a:r>
              <a:rPr lang="en-CA" sz="2600" b="1" dirty="0">
                <a:solidFill>
                  <a:schemeClr val="accent1"/>
                </a:solidFill>
              </a:rPr>
              <a:t>OT INFRASTRUCTURE PLANNING, DESIGN, AND VENDOR/SOLUTION SELECTION</a:t>
            </a:r>
          </a:p>
          <a:p>
            <a:pPr lvl="1">
              <a:lnSpc>
                <a:spcPct val="134000"/>
              </a:lnSpc>
              <a:spcBef>
                <a:spcPts val="0"/>
              </a:spcBef>
              <a:buFont typeface="Courier New" panose="02070309020205020404" pitchFamily="49" charset="0"/>
              <a:buChar char="o"/>
            </a:pPr>
            <a:r>
              <a:rPr lang="en-CA" sz="2400" dirty="0"/>
              <a:t>We convert strategies and roadmaps to secure scalable system designs and optimized implementation plans by assisting with the selection of vendors and solutions to meet your current and future needs.</a:t>
            </a:r>
          </a:p>
          <a:p>
            <a:pPr marL="0" indent="0">
              <a:spcBef>
                <a:spcPts val="600"/>
              </a:spcBef>
              <a:spcAft>
                <a:spcPts val="0"/>
              </a:spcAft>
              <a:buNone/>
            </a:pPr>
            <a:r>
              <a:rPr lang="en-CA" sz="2600" b="1" dirty="0">
                <a:solidFill>
                  <a:schemeClr val="accent1"/>
                </a:solidFill>
              </a:rPr>
              <a:t>OT SOLUTION IMPLEMENTATION AND INTEGRATION</a:t>
            </a:r>
          </a:p>
          <a:p>
            <a:pPr lvl="1">
              <a:lnSpc>
                <a:spcPct val="134000"/>
              </a:lnSpc>
              <a:spcBef>
                <a:spcPts val="0"/>
              </a:spcBef>
              <a:buFont typeface="Courier New" panose="02070309020205020404" pitchFamily="49" charset="0"/>
              <a:buChar char="o"/>
            </a:pPr>
            <a:r>
              <a:rPr lang="en-CA" sz="2400" dirty="0"/>
              <a:t>AESI manages and/or executes the installation, configuration, integration, testing and cutover of the entire OT solution stack; including network/communications, hardware, and software.</a:t>
            </a:r>
          </a:p>
          <a:p>
            <a:pPr marL="0" indent="0">
              <a:lnSpc>
                <a:spcPct val="130000"/>
              </a:lnSpc>
              <a:spcBef>
                <a:spcPts val="600"/>
              </a:spcBef>
              <a:spcAft>
                <a:spcPts val="0"/>
              </a:spcAft>
              <a:buNone/>
            </a:pPr>
            <a:r>
              <a:rPr lang="en-CA" sz="2600" b="1" dirty="0">
                <a:solidFill>
                  <a:schemeClr val="accent1"/>
                </a:solidFill>
              </a:rPr>
              <a:t>OT SUSTAINMENT AND MAINTENANCE</a:t>
            </a:r>
          </a:p>
          <a:p>
            <a:pPr lvl="1">
              <a:lnSpc>
                <a:spcPct val="134000"/>
              </a:lnSpc>
              <a:spcBef>
                <a:spcPts val="0"/>
              </a:spcBef>
              <a:buFont typeface="Courier New" panose="02070309020205020404" pitchFamily="49" charset="0"/>
              <a:buChar char="o"/>
            </a:pPr>
            <a:r>
              <a:rPr lang="en-CA" sz="2400" dirty="0"/>
              <a:t>AESI will augment your resources to ensure your OT is well maintained, up to date, and always meeting your organization’s needs - through upgrades &amp; patch management, configuration &amp; integration services, and monitoring &amp; tuning.</a:t>
            </a:r>
          </a:p>
          <a:p>
            <a:endParaRPr lang="en-CA" dirty="0"/>
          </a:p>
        </p:txBody>
      </p:sp>
      <p:sp>
        <p:nvSpPr>
          <p:cNvPr id="4" name="Footer Placeholder 3">
            <a:extLst>
              <a:ext uri="{FF2B5EF4-FFF2-40B4-BE49-F238E27FC236}">
                <a16:creationId xmlns:a16="http://schemas.microsoft.com/office/drawing/2014/main" id="{3AAAB099-4DCF-48BC-AC66-4E414BFFC344}"/>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1C5E5B3B-9355-4641-B09F-AF4C2987C1AF}"/>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Graphic 5" descr="Map with pin with solid fill">
            <a:extLst>
              <a:ext uri="{FF2B5EF4-FFF2-40B4-BE49-F238E27FC236}">
                <a16:creationId xmlns:a16="http://schemas.microsoft.com/office/drawing/2014/main" id="{DFCF90A1-158F-4A43-BD54-C8C086129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442" y="2182597"/>
            <a:ext cx="914400" cy="914400"/>
          </a:xfrm>
          <a:prstGeom prst="rect">
            <a:avLst/>
          </a:prstGeom>
        </p:spPr>
      </p:pic>
      <p:pic>
        <p:nvPicPr>
          <p:cNvPr id="7" name="Graphic 6" descr="Classroom with solid fill">
            <a:extLst>
              <a:ext uri="{FF2B5EF4-FFF2-40B4-BE49-F238E27FC236}">
                <a16:creationId xmlns:a16="http://schemas.microsoft.com/office/drawing/2014/main" id="{4C01F4D1-2BC2-4A39-9A61-776091E6B0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442" y="3470937"/>
            <a:ext cx="914400" cy="914400"/>
          </a:xfrm>
          <a:prstGeom prst="rect">
            <a:avLst/>
          </a:prstGeom>
        </p:spPr>
      </p:pic>
      <p:pic>
        <p:nvPicPr>
          <p:cNvPr id="8" name="Graphic 7" descr="Steering Wheel with solid fill">
            <a:extLst>
              <a:ext uri="{FF2B5EF4-FFF2-40B4-BE49-F238E27FC236}">
                <a16:creationId xmlns:a16="http://schemas.microsoft.com/office/drawing/2014/main" id="{380E959D-ECC9-4F9D-88F2-32DBB55286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442" y="4571602"/>
            <a:ext cx="914400" cy="914400"/>
          </a:xfrm>
          <a:prstGeom prst="rect">
            <a:avLst/>
          </a:prstGeom>
        </p:spPr>
      </p:pic>
      <p:pic>
        <p:nvPicPr>
          <p:cNvPr id="9" name="Graphic 8" descr="Hurdle with solid fill">
            <a:extLst>
              <a:ext uri="{FF2B5EF4-FFF2-40B4-BE49-F238E27FC236}">
                <a16:creationId xmlns:a16="http://schemas.microsoft.com/office/drawing/2014/main" id="{B7A50802-73A5-43EE-A686-368D55F37A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442" y="1223183"/>
            <a:ext cx="914400" cy="914400"/>
          </a:xfrm>
          <a:prstGeom prst="rect">
            <a:avLst/>
          </a:prstGeom>
        </p:spPr>
      </p:pic>
    </p:spTree>
    <p:extLst>
      <p:ext uri="{BB962C8B-B14F-4D97-AF65-F5344CB8AC3E}">
        <p14:creationId xmlns:p14="http://schemas.microsoft.com/office/powerpoint/2010/main" val="4341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604B-0889-4798-94AF-D90CE559DDE1}"/>
              </a:ext>
            </a:extLst>
          </p:cNvPr>
          <p:cNvSpPr>
            <a:spLocks noGrp="1"/>
          </p:cNvSpPr>
          <p:nvPr>
            <p:ph type="title"/>
          </p:nvPr>
        </p:nvSpPr>
        <p:spPr/>
        <p:txBody>
          <a:bodyPr/>
          <a:lstStyle/>
          <a:p>
            <a:r>
              <a:rPr lang="en-US" dirty="0"/>
              <a:t>Select Operational Technology Clients</a:t>
            </a:r>
            <a:endParaRPr lang="en-CA" dirty="0"/>
          </a:p>
        </p:txBody>
      </p:sp>
      <p:sp>
        <p:nvSpPr>
          <p:cNvPr id="4" name="Footer Placeholder 3">
            <a:extLst>
              <a:ext uri="{FF2B5EF4-FFF2-40B4-BE49-F238E27FC236}">
                <a16:creationId xmlns:a16="http://schemas.microsoft.com/office/drawing/2014/main" id="{7AEF0D6D-E02F-4205-AB99-C336CD14A5F8}"/>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3A696893-3505-43EF-B40A-0CB924E8CF8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2" descr="Upshur Rural Electric Cooperative Corporation - Utilities - Electric |  Kilgore Chamber of Commerce Directory">
            <a:extLst>
              <a:ext uri="{FF2B5EF4-FFF2-40B4-BE49-F238E27FC236}">
                <a16:creationId xmlns:a16="http://schemas.microsoft.com/office/drawing/2014/main" id="{BEDB6353-B691-8377-1A6D-371E3AE75A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3078" y="163218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 descr="http://www.crosstexas.com/img/ctt-logo.png">
            <a:extLst>
              <a:ext uri="{FF2B5EF4-FFF2-40B4-BE49-F238E27FC236}">
                <a16:creationId xmlns:a16="http://schemas.microsoft.com/office/drawing/2014/main" id="{9F8C93B7-5239-3215-3B6B-67562F422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342" y="1433178"/>
            <a:ext cx="3143079" cy="540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7A113B2-9FE8-597B-7F55-C3A6728E73FD}"/>
              </a:ext>
            </a:extLst>
          </p:cNvPr>
          <p:cNvGrpSpPr/>
          <p:nvPr/>
        </p:nvGrpSpPr>
        <p:grpSpPr>
          <a:xfrm>
            <a:off x="8475033" y="1433178"/>
            <a:ext cx="2734375" cy="1187759"/>
            <a:chOff x="291877" y="2301081"/>
            <a:chExt cx="4584923" cy="1956098"/>
          </a:xfrm>
        </p:grpSpPr>
        <p:pic>
          <p:nvPicPr>
            <p:cNvPr id="9" name="Picture 18" descr="http://www.millionmilegreenway.org/images/georgia-transmission-logo.gif">
              <a:extLst>
                <a:ext uri="{FF2B5EF4-FFF2-40B4-BE49-F238E27FC236}">
                  <a16:creationId xmlns:a16="http://schemas.microsoft.com/office/drawing/2014/main" id="{DDF38E0C-E24E-CD51-6B5C-54E4F883C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77" y="2880190"/>
              <a:ext cx="4356323" cy="9298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coastalemc.com/images/opc_icon.jpg">
              <a:extLst>
                <a:ext uri="{FF2B5EF4-FFF2-40B4-BE49-F238E27FC236}">
                  <a16:creationId xmlns:a16="http://schemas.microsoft.com/office/drawing/2014/main" id="{C0786697-9A6D-7514-BABF-2D3A4D683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657600"/>
              <a:ext cx="3485923" cy="5995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0">
              <a:extLst>
                <a:ext uri="{FF2B5EF4-FFF2-40B4-BE49-F238E27FC236}">
                  <a16:creationId xmlns:a16="http://schemas.microsoft.com/office/drawing/2014/main" id="{4C3A406A-AF47-3B24-587C-0DA8368A35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813" y="2301081"/>
              <a:ext cx="4482987" cy="718198"/>
            </a:xfrm>
            <a:prstGeom prst="rect">
              <a:avLst/>
            </a:prstGeom>
            <a:noFill/>
            <a:ln>
              <a:noFill/>
            </a:ln>
            <a:effectLst/>
            <a:extLst>
              <a:ext uri="{909E8E84-426E-40DD-AFC4-6F175D3DCCD1}">
                <a14:hiddenFill xmlns:a14="http://schemas.microsoft.com/office/drawing/2010/main">
                  <a:solidFill>
                    <a:srgbClr val="0000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grpSp>
      <p:pic>
        <p:nvPicPr>
          <p:cNvPr id="12" name="Picture 6" descr="Image result for Matanuska Electric Association">
            <a:extLst>
              <a:ext uri="{FF2B5EF4-FFF2-40B4-BE49-F238E27FC236}">
                <a16:creationId xmlns:a16="http://schemas.microsoft.com/office/drawing/2014/main" id="{E947D7EC-DDB7-68FE-8B95-BCD71F52E7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8158" y="4029851"/>
            <a:ext cx="2334841" cy="1253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E081F20-9049-2371-1CCC-77D76131E6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0033" y="4721830"/>
            <a:ext cx="3081697" cy="999469"/>
          </a:xfrm>
          <a:prstGeom prst="rect">
            <a:avLst/>
          </a:prstGeom>
        </p:spPr>
      </p:pic>
      <p:pic>
        <p:nvPicPr>
          <p:cNvPr id="14" name="Picture 13">
            <a:extLst>
              <a:ext uri="{FF2B5EF4-FFF2-40B4-BE49-F238E27FC236}">
                <a16:creationId xmlns:a16="http://schemas.microsoft.com/office/drawing/2014/main" id="{96E60FCD-D2C1-641E-4AE1-8518E1B2CD07}"/>
              </a:ext>
            </a:extLst>
          </p:cNvPr>
          <p:cNvPicPr>
            <a:picLocks noChangeAspect="1"/>
          </p:cNvPicPr>
          <p:nvPr/>
        </p:nvPicPr>
        <p:blipFill>
          <a:blip r:embed="rId10"/>
          <a:stretch>
            <a:fillRect/>
          </a:stretch>
        </p:blipFill>
        <p:spPr>
          <a:xfrm>
            <a:off x="8582149" y="3276436"/>
            <a:ext cx="2520142" cy="1178116"/>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8FF1A8FE-AAE7-539F-651D-311B6491A54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33272" y="2673928"/>
            <a:ext cx="2375218" cy="1049655"/>
          </a:xfrm>
          <a:prstGeom prst="rect">
            <a:avLst/>
          </a:prstGeom>
          <a:noFill/>
          <a:ln>
            <a:noFill/>
          </a:ln>
        </p:spPr>
      </p:pic>
      <p:pic>
        <p:nvPicPr>
          <p:cNvPr id="16" name="Picture 15" descr="ntpc-logo">
            <a:extLst>
              <a:ext uri="{FF2B5EF4-FFF2-40B4-BE49-F238E27FC236}">
                <a16:creationId xmlns:a16="http://schemas.microsoft.com/office/drawing/2014/main" id="{E727F0BE-806A-AE73-970A-6683D6CBCCF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44940" y="5110051"/>
            <a:ext cx="2194560" cy="749300"/>
          </a:xfrm>
          <a:prstGeom prst="rect">
            <a:avLst/>
          </a:prstGeom>
          <a:noFill/>
          <a:ln>
            <a:noFill/>
          </a:ln>
        </p:spPr>
      </p:pic>
    </p:spTree>
    <p:extLst>
      <p:ext uri="{BB962C8B-B14F-4D97-AF65-F5344CB8AC3E}">
        <p14:creationId xmlns:p14="http://schemas.microsoft.com/office/powerpoint/2010/main" val="168687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E6D15C-A3B9-4BED-A0D4-0A0A7C139FD1}"/>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FBC68479-8750-4D06-8A40-2216E583B99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Title 1">
            <a:extLst>
              <a:ext uri="{FF2B5EF4-FFF2-40B4-BE49-F238E27FC236}">
                <a16:creationId xmlns:a16="http://schemas.microsoft.com/office/drawing/2014/main" id="{4794E72E-2C7B-4740-9EEE-374A94FE8B08}"/>
              </a:ext>
            </a:extLst>
          </p:cNvPr>
          <p:cNvSpPr>
            <a:spLocks noGrp="1"/>
          </p:cNvSpPr>
          <p:nvPr>
            <p:ph type="title"/>
          </p:nvPr>
        </p:nvSpPr>
        <p:spPr>
          <a:xfrm>
            <a:off x="810000" y="143217"/>
            <a:ext cx="10571998" cy="694062"/>
          </a:xfrm>
        </p:spPr>
        <p:txBody>
          <a:bodyPr/>
          <a:lstStyle/>
          <a:p>
            <a:r>
              <a:rPr lang="en-CA" dirty="0"/>
              <a:t>Cyber Security</a:t>
            </a:r>
          </a:p>
        </p:txBody>
      </p:sp>
      <p:pic>
        <p:nvPicPr>
          <p:cNvPr id="7" name="Picture 6">
            <a:extLst>
              <a:ext uri="{FF2B5EF4-FFF2-40B4-BE49-F238E27FC236}">
                <a16:creationId xmlns:a16="http://schemas.microsoft.com/office/drawing/2014/main" id="{55C6B4C7-4F95-492A-8B34-BD99C817C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036" y="201608"/>
            <a:ext cx="1522800" cy="1522800"/>
          </a:xfrm>
          <a:prstGeom prst="ellipse">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8" name="Picture 7" descr="A picture containing phone, blue&#10;&#10;Description automatically generated">
            <a:extLst>
              <a:ext uri="{FF2B5EF4-FFF2-40B4-BE49-F238E27FC236}">
                <a16:creationId xmlns:a16="http://schemas.microsoft.com/office/drawing/2014/main" id="{585A872C-DA26-4661-A4EC-349FF745B8A7}"/>
              </a:ext>
            </a:extLst>
          </p:cNvPr>
          <p:cNvPicPr>
            <a:picLocks noChangeAspect="1"/>
          </p:cNvPicPr>
          <p:nvPr/>
        </p:nvPicPr>
        <p:blipFill>
          <a:blip r:embed="rId4"/>
          <a:stretch>
            <a:fillRect/>
          </a:stretch>
        </p:blipFill>
        <p:spPr>
          <a:xfrm>
            <a:off x="1048149" y="1344386"/>
            <a:ext cx="2966400" cy="4449600"/>
          </a:xfrm>
          <a:prstGeom prst="rect">
            <a:avLst/>
          </a:prstGeom>
        </p:spPr>
      </p:pic>
      <p:sp>
        <p:nvSpPr>
          <p:cNvPr id="9" name="TextBox 8">
            <a:extLst>
              <a:ext uri="{FF2B5EF4-FFF2-40B4-BE49-F238E27FC236}">
                <a16:creationId xmlns:a16="http://schemas.microsoft.com/office/drawing/2014/main" id="{D4F3EC37-9720-458E-B4B0-0826E63923BD}"/>
              </a:ext>
            </a:extLst>
          </p:cNvPr>
          <p:cNvSpPr txBox="1"/>
          <p:nvPr/>
        </p:nvSpPr>
        <p:spPr>
          <a:xfrm>
            <a:off x="4572232" y="1724408"/>
            <a:ext cx="6377312" cy="2308324"/>
          </a:xfrm>
          <a:prstGeom prst="rect">
            <a:avLst/>
          </a:prstGeom>
          <a:noFill/>
        </p:spPr>
        <p:txBody>
          <a:bodyPr wrap="square" rtlCol="0">
            <a:spAutoFit/>
          </a:bodyPr>
          <a:lstStyle/>
          <a:p>
            <a:pPr marL="285750" indent="-285750">
              <a:buFont typeface="Courier New" panose="02070309020205020404" pitchFamily="49" charset="0"/>
              <a:buChar char="o"/>
            </a:pPr>
            <a:endParaRPr lang="en-CA" b="1" dirty="0"/>
          </a:p>
          <a:p>
            <a:pPr marL="285750" indent="-285750">
              <a:buClr>
                <a:schemeClr val="accent1"/>
              </a:buClr>
              <a:buSzPct val="100000"/>
              <a:buFont typeface="Wingdings 2" panose="05020102010507070707" pitchFamily="18" charset="2"/>
              <a:buChar char=""/>
            </a:pPr>
            <a:r>
              <a:rPr lang="en-CA" b="1" dirty="0"/>
              <a:t>RISK ASSESSMENTS</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ADVISORY SERVICES</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PROGRAM IMPLEMENTATION</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MANAGED SERVICES </a:t>
            </a:r>
          </a:p>
        </p:txBody>
      </p:sp>
    </p:spTree>
    <p:extLst>
      <p:ext uri="{BB962C8B-B14F-4D97-AF65-F5344CB8AC3E}">
        <p14:creationId xmlns:p14="http://schemas.microsoft.com/office/powerpoint/2010/main" val="3827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0206-8AEF-4ACD-8B13-712F26CF4DF3}"/>
              </a:ext>
            </a:extLst>
          </p:cNvPr>
          <p:cNvSpPr>
            <a:spLocks noGrp="1"/>
          </p:cNvSpPr>
          <p:nvPr>
            <p:ph type="title"/>
          </p:nvPr>
        </p:nvSpPr>
        <p:spPr/>
        <p:txBody>
          <a:bodyPr/>
          <a:lstStyle/>
          <a:p>
            <a:r>
              <a:rPr lang="en-US" dirty="0"/>
              <a:t>Cyber Security – Value to our Clients</a:t>
            </a:r>
            <a:endParaRPr lang="en-CA" dirty="0"/>
          </a:p>
        </p:txBody>
      </p:sp>
      <p:sp>
        <p:nvSpPr>
          <p:cNvPr id="3" name="Content Placeholder 2">
            <a:extLst>
              <a:ext uri="{FF2B5EF4-FFF2-40B4-BE49-F238E27FC236}">
                <a16:creationId xmlns:a16="http://schemas.microsoft.com/office/drawing/2014/main" id="{3C5652F6-38A6-401D-BA33-56C8D61CBB04}"/>
              </a:ext>
            </a:extLst>
          </p:cNvPr>
          <p:cNvSpPr>
            <a:spLocks noGrp="1"/>
          </p:cNvSpPr>
          <p:nvPr>
            <p:ph idx="1"/>
          </p:nvPr>
        </p:nvSpPr>
        <p:spPr>
          <a:xfrm>
            <a:off x="1478553" y="1289497"/>
            <a:ext cx="10398637" cy="4614063"/>
          </a:xfrm>
        </p:spPr>
        <p:txBody>
          <a:bodyPr>
            <a:normAutofit fontScale="85000" lnSpcReduction="20000"/>
          </a:bodyPr>
          <a:lstStyle/>
          <a:p>
            <a:pPr marL="0" indent="0">
              <a:lnSpc>
                <a:spcPct val="134000"/>
              </a:lnSpc>
              <a:spcAft>
                <a:spcPts val="0"/>
              </a:spcAft>
              <a:buNone/>
            </a:pPr>
            <a:r>
              <a:rPr lang="en-CA" sz="2100" b="1" dirty="0">
                <a:solidFill>
                  <a:schemeClr val="accent1"/>
                </a:solidFill>
              </a:rPr>
              <a:t>SECURITY RISK ASSESSMENTS</a:t>
            </a:r>
          </a:p>
          <a:p>
            <a:pPr lvl="1">
              <a:lnSpc>
                <a:spcPct val="134000"/>
              </a:lnSpc>
              <a:spcBef>
                <a:spcPts val="0"/>
              </a:spcBef>
              <a:buFont typeface="Courier New" panose="02070309020205020404" pitchFamily="49" charset="0"/>
              <a:buChar char="o"/>
            </a:pPr>
            <a:r>
              <a:rPr lang="en-CA" sz="2000" dirty="0"/>
              <a:t>AESI assesses</a:t>
            </a:r>
            <a:r>
              <a:rPr lang="en-CA" sz="2000" dirty="0">
                <a:solidFill>
                  <a:schemeClr val="accent5">
                    <a:lumMod val="50000"/>
                  </a:schemeClr>
                </a:solidFill>
              </a:rPr>
              <a:t> </a:t>
            </a:r>
            <a:r>
              <a:rPr lang="en-CA" sz="2000" dirty="0"/>
              <a:t>your cyber &amp; physical security and privacy risk, posture &amp; program maturity, using standards and industry best practices, whether </a:t>
            </a:r>
            <a:r>
              <a:rPr lang="en-US" sz="2000" dirty="0"/>
              <a:t>vulnerability assessments, penetration testing or a rigorous policy/process review.</a:t>
            </a:r>
          </a:p>
          <a:p>
            <a:pPr marL="0" indent="0">
              <a:lnSpc>
                <a:spcPct val="134000"/>
              </a:lnSpc>
              <a:spcAft>
                <a:spcPts val="0"/>
              </a:spcAft>
              <a:buNone/>
            </a:pPr>
            <a:r>
              <a:rPr lang="en-CA" sz="2100" b="1" dirty="0">
                <a:solidFill>
                  <a:schemeClr val="accent1"/>
                </a:solidFill>
              </a:rPr>
              <a:t>ADVISORY SERVICES</a:t>
            </a:r>
          </a:p>
          <a:p>
            <a:pPr lvl="1">
              <a:lnSpc>
                <a:spcPct val="134000"/>
              </a:lnSpc>
              <a:spcBef>
                <a:spcPts val="0"/>
              </a:spcBef>
              <a:buFont typeface="Courier New" panose="02070309020205020404" pitchFamily="49" charset="0"/>
              <a:buChar char="o"/>
            </a:pPr>
            <a:r>
              <a:rPr lang="en-CA" sz="2000" dirty="0"/>
              <a:t>Obtain advice from AESI’s industry leading cyber security experts to enhance your cyber security programs. From roadmaps &amp; business cases, to detailed network &amp; system architectures - we have you covered!</a:t>
            </a:r>
          </a:p>
          <a:p>
            <a:pPr marL="0" indent="0">
              <a:lnSpc>
                <a:spcPct val="134000"/>
              </a:lnSpc>
              <a:spcAft>
                <a:spcPts val="0"/>
              </a:spcAft>
              <a:buNone/>
            </a:pPr>
            <a:r>
              <a:rPr lang="en-CA" sz="2100" b="1" dirty="0">
                <a:solidFill>
                  <a:schemeClr val="accent1"/>
                </a:solidFill>
              </a:rPr>
              <a:t>PROGRAM IMPLEMENTATION </a:t>
            </a:r>
          </a:p>
          <a:p>
            <a:pPr lvl="1">
              <a:lnSpc>
                <a:spcPct val="134000"/>
              </a:lnSpc>
              <a:spcBef>
                <a:spcPts val="0"/>
              </a:spcBef>
              <a:buFont typeface="Courier New" panose="02070309020205020404" pitchFamily="49" charset="0"/>
              <a:buChar char="o"/>
            </a:pPr>
            <a:r>
              <a:rPr lang="en-CA" sz="2000" dirty="0"/>
              <a:t>Build and deploy world class cyber security programs, optimized for your organization, including policy and procedure development, tool implementation, and staff training.</a:t>
            </a:r>
          </a:p>
          <a:p>
            <a:pPr marL="0" indent="0">
              <a:lnSpc>
                <a:spcPct val="134000"/>
              </a:lnSpc>
              <a:spcAft>
                <a:spcPts val="0"/>
              </a:spcAft>
              <a:buNone/>
            </a:pPr>
            <a:r>
              <a:rPr lang="en-CA" sz="2100" b="1" dirty="0">
                <a:solidFill>
                  <a:schemeClr val="accent1"/>
                </a:solidFill>
              </a:rPr>
              <a:t>MANAGED SERVICES</a:t>
            </a:r>
          </a:p>
          <a:p>
            <a:pPr lvl="1">
              <a:lnSpc>
                <a:spcPct val="134000"/>
              </a:lnSpc>
              <a:spcBef>
                <a:spcPts val="0"/>
              </a:spcBef>
              <a:buFont typeface="Courier New" panose="02070309020205020404" pitchFamily="49" charset="0"/>
              <a:buChar char="o"/>
            </a:pPr>
            <a:r>
              <a:rPr lang="en-CA" sz="2000" dirty="0"/>
              <a:t>Supplement your staff with AESI’s managed services – including cyber security monitoring and remediation support, patch management, incident response, and CISO as a service.</a:t>
            </a:r>
          </a:p>
          <a:p>
            <a:endParaRPr lang="en-CA" dirty="0"/>
          </a:p>
        </p:txBody>
      </p:sp>
      <p:sp>
        <p:nvSpPr>
          <p:cNvPr id="4" name="Footer Placeholder 3">
            <a:extLst>
              <a:ext uri="{FF2B5EF4-FFF2-40B4-BE49-F238E27FC236}">
                <a16:creationId xmlns:a16="http://schemas.microsoft.com/office/drawing/2014/main" id="{88D313B7-4150-4A88-9E34-D42BB06DCCD1}"/>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04996024-3CC9-4A1F-B120-92416420503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Graphic 6" descr="Classroom with solid fill">
            <a:extLst>
              <a:ext uri="{FF2B5EF4-FFF2-40B4-BE49-F238E27FC236}">
                <a16:creationId xmlns:a16="http://schemas.microsoft.com/office/drawing/2014/main" id="{BA8AB756-2D15-41C0-A72E-1965C8613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327" y="2449921"/>
            <a:ext cx="855404" cy="855404"/>
          </a:xfrm>
          <a:prstGeom prst="rect">
            <a:avLst/>
          </a:prstGeom>
        </p:spPr>
      </p:pic>
      <p:pic>
        <p:nvPicPr>
          <p:cNvPr id="8" name="Graphic 7" descr="Steering Wheel with solid fill">
            <a:extLst>
              <a:ext uri="{FF2B5EF4-FFF2-40B4-BE49-F238E27FC236}">
                <a16:creationId xmlns:a16="http://schemas.microsoft.com/office/drawing/2014/main" id="{BBA589F0-E280-4245-A870-29E7519C0B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324" y="4744729"/>
            <a:ext cx="893135" cy="893135"/>
          </a:xfrm>
          <a:prstGeom prst="rect">
            <a:avLst/>
          </a:prstGeom>
        </p:spPr>
      </p:pic>
      <p:pic>
        <p:nvPicPr>
          <p:cNvPr id="9" name="Graphic 8" descr="Hurdle with solid fill">
            <a:extLst>
              <a:ext uri="{FF2B5EF4-FFF2-40B4-BE49-F238E27FC236}">
                <a16:creationId xmlns:a16="http://schemas.microsoft.com/office/drawing/2014/main" id="{443363EE-6A84-42D8-A97D-72E0E8489A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389" y="1312251"/>
            <a:ext cx="858964" cy="858964"/>
          </a:xfrm>
          <a:prstGeom prst="rect">
            <a:avLst/>
          </a:prstGeom>
        </p:spPr>
      </p:pic>
      <p:pic>
        <p:nvPicPr>
          <p:cNvPr id="11" name="Graphic 10" descr="Checklist with solid fill">
            <a:extLst>
              <a:ext uri="{FF2B5EF4-FFF2-40B4-BE49-F238E27FC236}">
                <a16:creationId xmlns:a16="http://schemas.microsoft.com/office/drawing/2014/main" id="{7A044F6D-E306-47AA-86E4-E007465F5C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303" y="3781606"/>
            <a:ext cx="893135" cy="810692"/>
          </a:xfrm>
          <a:prstGeom prst="rect">
            <a:avLst/>
          </a:prstGeom>
        </p:spPr>
      </p:pic>
    </p:spTree>
    <p:extLst>
      <p:ext uri="{BB962C8B-B14F-4D97-AF65-F5344CB8AC3E}">
        <p14:creationId xmlns:p14="http://schemas.microsoft.com/office/powerpoint/2010/main" val="77957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11A8-9727-4690-A3A6-4628698CF28F}"/>
              </a:ext>
            </a:extLst>
          </p:cNvPr>
          <p:cNvSpPr>
            <a:spLocks noGrp="1"/>
          </p:cNvSpPr>
          <p:nvPr>
            <p:ph type="title"/>
          </p:nvPr>
        </p:nvSpPr>
        <p:spPr/>
        <p:txBody>
          <a:bodyPr/>
          <a:lstStyle/>
          <a:p>
            <a:r>
              <a:rPr lang="en-US" dirty="0"/>
              <a:t>Select Cyber Security Clients</a:t>
            </a:r>
            <a:endParaRPr lang="en-CA" dirty="0"/>
          </a:p>
        </p:txBody>
      </p:sp>
      <p:sp>
        <p:nvSpPr>
          <p:cNvPr id="4" name="Footer Placeholder 3">
            <a:extLst>
              <a:ext uri="{FF2B5EF4-FFF2-40B4-BE49-F238E27FC236}">
                <a16:creationId xmlns:a16="http://schemas.microsoft.com/office/drawing/2014/main" id="{4B7ECEBB-E688-4AEA-856D-A94C02946D20}"/>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1D0BAA93-B665-43AC-BA91-CF423677AB8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Content Placeholder 5">
            <a:extLst>
              <a:ext uri="{FF2B5EF4-FFF2-40B4-BE49-F238E27FC236}">
                <a16:creationId xmlns:a16="http://schemas.microsoft.com/office/drawing/2014/main" id="{59CF749A-028F-88AE-E976-E53F6835A9F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38691" y="1586926"/>
            <a:ext cx="2467168" cy="983410"/>
          </a:xfrm>
          <a:prstGeom prst="rect">
            <a:avLst/>
          </a:prstGeom>
        </p:spPr>
      </p:pic>
      <p:pic>
        <p:nvPicPr>
          <p:cNvPr id="7" name="Picture 6">
            <a:extLst>
              <a:ext uri="{FF2B5EF4-FFF2-40B4-BE49-F238E27FC236}">
                <a16:creationId xmlns:a16="http://schemas.microsoft.com/office/drawing/2014/main" id="{3135ACFF-6F31-46F3-B023-03846CDC266D}"/>
              </a:ext>
            </a:extLst>
          </p:cNvPr>
          <p:cNvPicPr>
            <a:picLocks noChangeAspect="1"/>
          </p:cNvPicPr>
          <p:nvPr/>
        </p:nvPicPr>
        <p:blipFill>
          <a:blip r:embed="rId4"/>
          <a:stretch>
            <a:fillRect/>
          </a:stretch>
        </p:blipFill>
        <p:spPr>
          <a:xfrm>
            <a:off x="8965717" y="1587822"/>
            <a:ext cx="2099807" cy="981618"/>
          </a:xfrm>
          <a:prstGeom prst="rect">
            <a:avLst/>
          </a:prstGeom>
        </p:spPr>
      </p:pic>
      <p:pic>
        <p:nvPicPr>
          <p:cNvPr id="8" name="Picture 7" descr="Image result for EPRI">
            <a:extLst>
              <a:ext uri="{FF2B5EF4-FFF2-40B4-BE49-F238E27FC236}">
                <a16:creationId xmlns:a16="http://schemas.microsoft.com/office/drawing/2014/main" id="{E4619269-F3A5-D28C-1A06-AE6DD353F86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440" y="4822588"/>
            <a:ext cx="2917431" cy="654499"/>
          </a:xfrm>
          <a:prstGeom prst="rect">
            <a:avLst/>
          </a:prstGeom>
          <a:noFill/>
          <a:ln>
            <a:noFill/>
          </a:ln>
        </p:spPr>
      </p:pic>
      <p:pic>
        <p:nvPicPr>
          <p:cNvPr id="9" name="Picture 33" descr="http://cnls.lanl.gov/~chertkov/lalrg.jpg">
            <a:extLst>
              <a:ext uri="{FF2B5EF4-FFF2-40B4-BE49-F238E27FC236}">
                <a16:creationId xmlns:a16="http://schemas.microsoft.com/office/drawing/2014/main" id="{71FF288C-F588-BEFC-9F84-CD4D07C43F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748" y="4658132"/>
            <a:ext cx="2712853" cy="983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a:extLst>
              <a:ext uri="{FF2B5EF4-FFF2-40B4-BE49-F238E27FC236}">
                <a16:creationId xmlns:a16="http://schemas.microsoft.com/office/drawing/2014/main" id="{8305FB4F-8F2C-01FA-2669-82F33DA43E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5552" y="3256212"/>
            <a:ext cx="2515158" cy="997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ansAlta Homepage | TransAlta">
            <a:extLst>
              <a:ext uri="{FF2B5EF4-FFF2-40B4-BE49-F238E27FC236}">
                <a16:creationId xmlns:a16="http://schemas.microsoft.com/office/drawing/2014/main" id="{43DD35CB-6F82-B3D5-142F-EABCF9E711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712" y="3429000"/>
            <a:ext cx="2397246" cy="651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EATI International Inc.">
            <a:extLst>
              <a:ext uri="{FF2B5EF4-FFF2-40B4-BE49-F238E27FC236}">
                <a16:creationId xmlns:a16="http://schemas.microsoft.com/office/drawing/2014/main" id="{80277D15-5A4D-A07D-2375-2BFCF7CD6A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0383" y="3280122"/>
            <a:ext cx="2074195" cy="9496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F52C30A-9E05-3546-272F-1ABD04434D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3177" y="2993350"/>
            <a:ext cx="1671912" cy="1523176"/>
          </a:xfrm>
          <a:prstGeom prst="rect">
            <a:avLst/>
          </a:prstGeom>
        </p:spPr>
      </p:pic>
      <p:pic>
        <p:nvPicPr>
          <p:cNvPr id="14" name="Picture 13">
            <a:extLst>
              <a:ext uri="{FF2B5EF4-FFF2-40B4-BE49-F238E27FC236}">
                <a16:creationId xmlns:a16="http://schemas.microsoft.com/office/drawing/2014/main" id="{D0B3A861-84BF-5C4F-120F-CF11D3ACBA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65601" y="1573628"/>
            <a:ext cx="2099807" cy="1010007"/>
          </a:xfrm>
          <a:prstGeom prst="rect">
            <a:avLst/>
          </a:prstGeom>
        </p:spPr>
      </p:pic>
      <p:pic>
        <p:nvPicPr>
          <p:cNvPr id="15" name="Picture 14">
            <a:extLst>
              <a:ext uri="{FF2B5EF4-FFF2-40B4-BE49-F238E27FC236}">
                <a16:creationId xmlns:a16="http://schemas.microsoft.com/office/drawing/2014/main" id="{43E1F5D2-A4C2-0120-88BB-141B5EA558A8}"/>
              </a:ext>
            </a:extLst>
          </p:cNvPr>
          <p:cNvPicPr>
            <a:picLocks noChangeAspect="1"/>
          </p:cNvPicPr>
          <p:nvPr/>
        </p:nvPicPr>
        <p:blipFill>
          <a:blip r:embed="rId12" cstate="print"/>
          <a:srcRect/>
          <a:stretch>
            <a:fillRect/>
          </a:stretch>
        </p:blipFill>
        <p:spPr bwMode="auto">
          <a:xfrm>
            <a:off x="6870250" y="1483319"/>
            <a:ext cx="1190625" cy="1190625"/>
          </a:xfrm>
          <a:prstGeom prst="rect">
            <a:avLst/>
          </a:prstGeom>
          <a:noFill/>
          <a:ln w="9525">
            <a:noFill/>
            <a:miter lim="800000"/>
            <a:headEnd/>
            <a:tailEnd/>
          </a:ln>
        </p:spPr>
      </p:pic>
      <p:pic>
        <p:nvPicPr>
          <p:cNvPr id="16" name="Picture 15">
            <a:extLst>
              <a:ext uri="{FF2B5EF4-FFF2-40B4-BE49-F238E27FC236}">
                <a16:creationId xmlns:a16="http://schemas.microsoft.com/office/drawing/2014/main" id="{BA5F85FF-400E-548A-D8C0-D2429B153F23}"/>
              </a:ext>
            </a:extLst>
          </p:cNvPr>
          <p:cNvPicPr>
            <a:picLocks noChangeAspect="1"/>
          </p:cNvPicPr>
          <p:nvPr/>
        </p:nvPicPr>
        <p:blipFill>
          <a:blip r:embed="rId13"/>
          <a:stretch>
            <a:fillRect/>
          </a:stretch>
        </p:blipFill>
        <p:spPr>
          <a:xfrm>
            <a:off x="7928333" y="4506024"/>
            <a:ext cx="3378996" cy="1287627"/>
          </a:xfrm>
          <a:prstGeom prst="rect">
            <a:avLst/>
          </a:prstGeom>
        </p:spPr>
      </p:pic>
    </p:spTree>
    <p:extLst>
      <p:ext uri="{BB962C8B-B14F-4D97-AF65-F5344CB8AC3E}">
        <p14:creationId xmlns:p14="http://schemas.microsoft.com/office/powerpoint/2010/main" val="340618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A36EBF-CE7C-4028-A1B3-4F93EEBF7F18}"/>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B7FEFB32-7B6C-4743-8D2A-4AE28027A2A8}"/>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itle 1">
            <a:extLst>
              <a:ext uri="{FF2B5EF4-FFF2-40B4-BE49-F238E27FC236}">
                <a16:creationId xmlns:a16="http://schemas.microsoft.com/office/drawing/2014/main" id="{60783D41-C868-4A00-A4F9-2F7EF82AB296}"/>
              </a:ext>
            </a:extLst>
          </p:cNvPr>
          <p:cNvSpPr>
            <a:spLocks noGrp="1"/>
          </p:cNvSpPr>
          <p:nvPr>
            <p:ph type="title"/>
          </p:nvPr>
        </p:nvSpPr>
        <p:spPr>
          <a:xfrm>
            <a:off x="819939" y="143217"/>
            <a:ext cx="10571998" cy="694062"/>
          </a:xfrm>
        </p:spPr>
        <p:txBody>
          <a:bodyPr/>
          <a:lstStyle/>
          <a:p>
            <a:r>
              <a:rPr lang="en-CA" dirty="0"/>
              <a:t>Energy Solutions</a:t>
            </a:r>
          </a:p>
        </p:txBody>
      </p:sp>
      <p:pic>
        <p:nvPicPr>
          <p:cNvPr id="7" name="Picture 2">
            <a:extLst>
              <a:ext uri="{FF2B5EF4-FFF2-40B4-BE49-F238E27FC236}">
                <a16:creationId xmlns:a16="http://schemas.microsoft.com/office/drawing/2014/main" id="{DBD81D62-6B9C-48D7-A7A3-FD4F03E1B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7422" y="143217"/>
            <a:ext cx="1522800" cy="1522800"/>
          </a:xfrm>
          <a:prstGeom prst="ellipse">
            <a:avLst/>
          </a:prstGeom>
          <a:noFill/>
          <a:ln w="57150">
            <a:solidFill>
              <a:schemeClr val="accent6"/>
            </a:solidFill>
          </a:ln>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8A2C958B-1CEE-4D8C-8266-5CAC0849211E}"/>
              </a:ext>
            </a:extLst>
          </p:cNvPr>
          <p:cNvPicPr>
            <a:picLocks noChangeAspect="1"/>
          </p:cNvPicPr>
          <p:nvPr/>
        </p:nvPicPr>
        <p:blipFill>
          <a:blip r:embed="rId4"/>
          <a:stretch>
            <a:fillRect/>
          </a:stretch>
        </p:blipFill>
        <p:spPr>
          <a:xfrm>
            <a:off x="1065328" y="1344387"/>
            <a:ext cx="2967258" cy="4450887"/>
          </a:xfrm>
          <a:prstGeom prst="rect">
            <a:avLst/>
          </a:prstGeom>
        </p:spPr>
      </p:pic>
      <p:sp>
        <p:nvSpPr>
          <p:cNvPr id="9" name="TextBox 8">
            <a:extLst>
              <a:ext uri="{FF2B5EF4-FFF2-40B4-BE49-F238E27FC236}">
                <a16:creationId xmlns:a16="http://schemas.microsoft.com/office/drawing/2014/main" id="{8C9E936D-DB01-4E35-85F7-2ADC6E183027}"/>
              </a:ext>
            </a:extLst>
          </p:cNvPr>
          <p:cNvSpPr txBox="1"/>
          <p:nvPr/>
        </p:nvSpPr>
        <p:spPr>
          <a:xfrm>
            <a:off x="4583118" y="1666017"/>
            <a:ext cx="6377312" cy="3139321"/>
          </a:xfrm>
          <a:prstGeom prst="rect">
            <a:avLst/>
          </a:prstGeom>
          <a:noFill/>
        </p:spPr>
        <p:txBody>
          <a:bodyPr wrap="square" rtlCol="0">
            <a:spAutoFit/>
          </a:bodyPr>
          <a:lstStyle/>
          <a:p>
            <a:endParaRPr lang="en-CA" b="1" dirty="0">
              <a:solidFill>
                <a:schemeClr val="accent1"/>
              </a:solidFill>
            </a:endParaRPr>
          </a:p>
          <a:p>
            <a:pPr marL="285750" indent="-285750">
              <a:buClr>
                <a:schemeClr val="accent1"/>
              </a:buClr>
              <a:buSzPct val="100000"/>
              <a:buFont typeface="Wingdings 2" panose="05020102010507070707" pitchFamily="18" charset="2"/>
              <a:buChar char=""/>
            </a:pPr>
            <a:r>
              <a:rPr lang="en-CA" b="1" dirty="0"/>
              <a:t>ENERGY ADVISORY </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ENERGY MANAGEMENT</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OPERATIONS, FINANCIAL &amp; RELIABILITY PLANNING</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ENGINEERING</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MICROGRIDS / DISTRIBUTED ENERGY RESOURCES PLANNING &amp; IMPLEMENTATION </a:t>
            </a:r>
          </a:p>
        </p:txBody>
      </p:sp>
    </p:spTree>
    <p:extLst>
      <p:ext uri="{BB962C8B-B14F-4D97-AF65-F5344CB8AC3E}">
        <p14:creationId xmlns:p14="http://schemas.microsoft.com/office/powerpoint/2010/main" val="169709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1C04-3752-4C2D-A3A9-A8C9D97F198C}"/>
              </a:ext>
            </a:extLst>
          </p:cNvPr>
          <p:cNvSpPr>
            <a:spLocks noGrp="1"/>
          </p:cNvSpPr>
          <p:nvPr>
            <p:ph type="title"/>
          </p:nvPr>
        </p:nvSpPr>
        <p:spPr/>
        <p:txBody>
          <a:bodyPr/>
          <a:lstStyle/>
          <a:p>
            <a:r>
              <a:rPr lang="en-US" dirty="0"/>
              <a:t>Energy Solutions – Value to our Clients</a:t>
            </a:r>
            <a:endParaRPr lang="en-CA" dirty="0"/>
          </a:p>
        </p:txBody>
      </p:sp>
      <p:sp>
        <p:nvSpPr>
          <p:cNvPr id="3" name="Content Placeholder 2">
            <a:extLst>
              <a:ext uri="{FF2B5EF4-FFF2-40B4-BE49-F238E27FC236}">
                <a16:creationId xmlns:a16="http://schemas.microsoft.com/office/drawing/2014/main" id="{A69008F8-D046-482B-8934-653D222FA989}"/>
              </a:ext>
            </a:extLst>
          </p:cNvPr>
          <p:cNvSpPr>
            <a:spLocks noGrp="1"/>
          </p:cNvSpPr>
          <p:nvPr>
            <p:ph idx="1"/>
          </p:nvPr>
        </p:nvSpPr>
        <p:spPr>
          <a:xfrm>
            <a:off x="1399091" y="1156415"/>
            <a:ext cx="10554574" cy="4990999"/>
          </a:xfrm>
        </p:spPr>
        <p:txBody>
          <a:bodyPr>
            <a:normAutofit fontScale="77500" lnSpcReduction="20000"/>
          </a:bodyPr>
          <a:lstStyle/>
          <a:p>
            <a:pPr marL="0" indent="0">
              <a:lnSpc>
                <a:spcPct val="124000"/>
              </a:lnSpc>
              <a:spcAft>
                <a:spcPts val="0"/>
              </a:spcAft>
              <a:buNone/>
            </a:pPr>
            <a:r>
              <a:rPr lang="en-CA" sz="2300" b="1" dirty="0">
                <a:solidFill>
                  <a:schemeClr val="accent1"/>
                </a:solidFill>
              </a:rPr>
              <a:t>ENERGY ADVISORY</a:t>
            </a:r>
          </a:p>
          <a:p>
            <a:pPr lvl="1">
              <a:lnSpc>
                <a:spcPct val="124000"/>
              </a:lnSpc>
              <a:spcAft>
                <a:spcPts val="1200"/>
              </a:spcAft>
              <a:buFont typeface="Courier New" panose="02070309020205020404" pitchFamily="49" charset="0"/>
              <a:buChar char="o"/>
            </a:pPr>
            <a:r>
              <a:rPr lang="en-CA" sz="2200" dirty="0"/>
              <a:t>An understanding of all aspects of utility operations allows proven and pragmatic energy advisory.</a:t>
            </a:r>
            <a:r>
              <a:rPr lang="en-CA" sz="2100" dirty="0"/>
              <a:t> </a:t>
            </a:r>
          </a:p>
          <a:p>
            <a:pPr marL="0" indent="0">
              <a:lnSpc>
                <a:spcPct val="124000"/>
              </a:lnSpc>
              <a:spcAft>
                <a:spcPts val="0"/>
              </a:spcAft>
              <a:buNone/>
            </a:pPr>
            <a:r>
              <a:rPr lang="en-CA" sz="2300" b="1" dirty="0">
                <a:solidFill>
                  <a:schemeClr val="accent1"/>
                </a:solidFill>
              </a:rPr>
              <a:t>ENERGY MANAGEMENT</a:t>
            </a:r>
          </a:p>
          <a:p>
            <a:pPr lvl="1">
              <a:lnSpc>
                <a:spcPct val="124000"/>
              </a:lnSpc>
              <a:spcAft>
                <a:spcPts val="1200"/>
              </a:spcAft>
              <a:buFont typeface="Courier New" panose="02070309020205020404" pitchFamily="49" charset="0"/>
              <a:buChar char="o"/>
            </a:pPr>
            <a:r>
              <a:rPr lang="en-CA" sz="2200" dirty="0"/>
              <a:t>AESI’s equips its clients with effectively designed solutions to manage the fast-evolving power sector with risk management.</a:t>
            </a:r>
          </a:p>
          <a:p>
            <a:pPr marL="0" indent="0">
              <a:lnSpc>
                <a:spcPct val="124000"/>
              </a:lnSpc>
              <a:spcAft>
                <a:spcPts val="0"/>
              </a:spcAft>
              <a:buNone/>
            </a:pPr>
            <a:r>
              <a:rPr lang="en-CA" sz="2300" b="1" dirty="0">
                <a:solidFill>
                  <a:schemeClr val="accent1"/>
                </a:solidFill>
              </a:rPr>
              <a:t>OPERATIONS, FINANCIAL &amp; RELIABILITY PLANNING</a:t>
            </a:r>
          </a:p>
          <a:p>
            <a:pPr lvl="1">
              <a:lnSpc>
                <a:spcPct val="124000"/>
              </a:lnSpc>
              <a:spcAft>
                <a:spcPts val="1200"/>
              </a:spcAft>
              <a:buFont typeface="Courier New" panose="02070309020205020404" pitchFamily="49" charset="0"/>
              <a:buChar char="o"/>
            </a:pPr>
            <a:r>
              <a:rPr lang="en-CA" sz="2200" dirty="0"/>
              <a:t>I</a:t>
            </a:r>
            <a:r>
              <a:rPr lang="en-US" sz="2200" dirty="0"/>
              <a:t>n depth experience developing utility plans to optimize and manage all facets of operations - from asset management to capital planning &amp; execution.</a:t>
            </a:r>
            <a:endParaRPr lang="en-CA" sz="2200" dirty="0"/>
          </a:p>
          <a:p>
            <a:pPr marL="0" indent="0">
              <a:lnSpc>
                <a:spcPct val="124000"/>
              </a:lnSpc>
              <a:spcAft>
                <a:spcPts val="0"/>
              </a:spcAft>
              <a:buNone/>
            </a:pPr>
            <a:r>
              <a:rPr lang="en-CA" sz="2300" b="1" dirty="0">
                <a:solidFill>
                  <a:schemeClr val="accent1"/>
                </a:solidFill>
              </a:rPr>
              <a:t>ENGINEERING</a:t>
            </a:r>
          </a:p>
          <a:p>
            <a:pPr lvl="1">
              <a:lnSpc>
                <a:spcPct val="124000"/>
              </a:lnSpc>
              <a:spcAft>
                <a:spcPts val="1200"/>
              </a:spcAft>
              <a:buFont typeface="Courier New" panose="02070309020205020404" pitchFamily="49" charset="0"/>
              <a:buChar char="o"/>
            </a:pPr>
            <a:r>
              <a:rPr lang="en-US" sz="2200" dirty="0"/>
              <a:t>Large scale project experience including </a:t>
            </a:r>
            <a:r>
              <a:rPr lang="en-CA" sz="2200" dirty="0"/>
              <a:t>technical studies, planning, construction &amp; commissioning oversight</a:t>
            </a:r>
          </a:p>
          <a:p>
            <a:pPr marL="0" indent="0">
              <a:lnSpc>
                <a:spcPct val="124000"/>
              </a:lnSpc>
              <a:spcAft>
                <a:spcPts val="0"/>
              </a:spcAft>
              <a:buNone/>
            </a:pPr>
            <a:r>
              <a:rPr lang="en-CA" sz="2300" b="1" dirty="0">
                <a:solidFill>
                  <a:schemeClr val="accent1"/>
                </a:solidFill>
              </a:rPr>
              <a:t>MICROGRIDS / DISTRIBUTED ENERGY RESOURCES PLANNING &amp; IMPLEMENTATION </a:t>
            </a:r>
          </a:p>
          <a:p>
            <a:pPr lvl="1">
              <a:lnSpc>
                <a:spcPct val="124000"/>
              </a:lnSpc>
              <a:buFont typeface="Courier New" panose="02070309020205020404" pitchFamily="49" charset="0"/>
              <a:buChar char="o"/>
            </a:pPr>
            <a:r>
              <a:rPr lang="en-CA" sz="2200" dirty="0"/>
              <a:t>Simplifying the complexities of Microgrid &amp; DERs planning - ensuring efficient design and implementation</a:t>
            </a:r>
          </a:p>
        </p:txBody>
      </p:sp>
      <p:sp>
        <p:nvSpPr>
          <p:cNvPr id="4" name="Footer Placeholder 3">
            <a:extLst>
              <a:ext uri="{FF2B5EF4-FFF2-40B4-BE49-F238E27FC236}">
                <a16:creationId xmlns:a16="http://schemas.microsoft.com/office/drawing/2014/main" id="{1EA48975-E30A-40C5-8A41-D0DF0CC2FAD1}"/>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F3990F8F-3C44-4841-BF3D-B686D06B85C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Graphic 5" descr="Classroom with solid fill">
            <a:extLst>
              <a:ext uri="{FF2B5EF4-FFF2-40B4-BE49-F238E27FC236}">
                <a16:creationId xmlns:a16="http://schemas.microsoft.com/office/drawing/2014/main" id="{5B00FA0C-FD03-407E-ACF8-C83C166FD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86" y="1092672"/>
            <a:ext cx="766726" cy="766726"/>
          </a:xfrm>
          <a:prstGeom prst="rect">
            <a:avLst/>
          </a:prstGeom>
        </p:spPr>
      </p:pic>
      <p:pic>
        <p:nvPicPr>
          <p:cNvPr id="9" name="Graphic 8" descr="Checklist with solid fill">
            <a:extLst>
              <a:ext uri="{FF2B5EF4-FFF2-40B4-BE49-F238E27FC236}">
                <a16:creationId xmlns:a16="http://schemas.microsoft.com/office/drawing/2014/main" id="{3DBE3FA1-558D-49F3-9C26-427229ACE7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246" y="3965464"/>
            <a:ext cx="766725" cy="766725"/>
          </a:xfrm>
          <a:prstGeom prst="rect">
            <a:avLst/>
          </a:prstGeom>
        </p:spPr>
      </p:pic>
      <p:pic>
        <p:nvPicPr>
          <p:cNvPr id="11" name="Graphic 10" descr="Blockchain with solid fill">
            <a:extLst>
              <a:ext uri="{FF2B5EF4-FFF2-40B4-BE49-F238E27FC236}">
                <a16:creationId xmlns:a16="http://schemas.microsoft.com/office/drawing/2014/main" id="{9E02DAA1-884B-440E-B524-827D0E5457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732" y="1941941"/>
            <a:ext cx="829644" cy="829644"/>
          </a:xfrm>
          <a:prstGeom prst="rect">
            <a:avLst/>
          </a:prstGeom>
        </p:spPr>
      </p:pic>
      <p:pic>
        <p:nvPicPr>
          <p:cNvPr id="15" name="Graphic 14" descr="Electric Tower with solid fill">
            <a:extLst>
              <a:ext uri="{FF2B5EF4-FFF2-40B4-BE49-F238E27FC236}">
                <a16:creationId xmlns:a16="http://schemas.microsoft.com/office/drawing/2014/main" id="{437EE026-78D5-41DF-A1FE-B935A1F11F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787" y="2985162"/>
            <a:ext cx="766725" cy="766725"/>
          </a:xfrm>
          <a:prstGeom prst="rect">
            <a:avLst/>
          </a:prstGeom>
        </p:spPr>
      </p:pic>
      <p:pic>
        <p:nvPicPr>
          <p:cNvPr id="21" name="Graphic 20" descr="Wind Turbines with solid fill">
            <a:extLst>
              <a:ext uri="{FF2B5EF4-FFF2-40B4-BE49-F238E27FC236}">
                <a16:creationId xmlns:a16="http://schemas.microsoft.com/office/drawing/2014/main" id="{A9470C46-5D00-4B75-8BA1-181A3C8A0B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246" y="4939665"/>
            <a:ext cx="767070" cy="767070"/>
          </a:xfrm>
          <a:prstGeom prst="rect">
            <a:avLst/>
          </a:prstGeom>
        </p:spPr>
      </p:pic>
    </p:spTree>
    <p:extLst>
      <p:ext uri="{BB962C8B-B14F-4D97-AF65-F5344CB8AC3E}">
        <p14:creationId xmlns:p14="http://schemas.microsoft.com/office/powerpoint/2010/main" val="375888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E908-114E-4C5B-82E1-D52E588B328F}"/>
              </a:ext>
            </a:extLst>
          </p:cNvPr>
          <p:cNvSpPr>
            <a:spLocks noGrp="1"/>
          </p:cNvSpPr>
          <p:nvPr>
            <p:ph type="title"/>
          </p:nvPr>
        </p:nvSpPr>
        <p:spPr/>
        <p:txBody>
          <a:bodyPr/>
          <a:lstStyle/>
          <a:p>
            <a:r>
              <a:rPr lang="en-US" dirty="0"/>
              <a:t>Select Energy Solutions Clients</a:t>
            </a:r>
            <a:endParaRPr lang="en-CA" dirty="0"/>
          </a:p>
        </p:txBody>
      </p:sp>
      <p:sp>
        <p:nvSpPr>
          <p:cNvPr id="4" name="Footer Placeholder 3">
            <a:extLst>
              <a:ext uri="{FF2B5EF4-FFF2-40B4-BE49-F238E27FC236}">
                <a16:creationId xmlns:a16="http://schemas.microsoft.com/office/drawing/2014/main" id="{11A78379-A229-474E-A534-6E323E750C00}"/>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A31C6E24-774C-4E47-B6B4-4E69CE1EC28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3A31117C-62AE-E9CD-D84E-2FEB332D2B91}"/>
              </a:ext>
            </a:extLst>
          </p:cNvPr>
          <p:cNvPicPr>
            <a:picLocks noChangeAspect="1"/>
          </p:cNvPicPr>
          <p:nvPr/>
        </p:nvPicPr>
        <p:blipFill>
          <a:blip r:embed="rId3"/>
          <a:stretch>
            <a:fillRect/>
          </a:stretch>
        </p:blipFill>
        <p:spPr>
          <a:xfrm>
            <a:off x="897883" y="1507482"/>
            <a:ext cx="2268914" cy="1122171"/>
          </a:xfrm>
          <a:prstGeom prst="rect">
            <a:avLst/>
          </a:prstGeom>
        </p:spPr>
      </p:pic>
      <p:pic>
        <p:nvPicPr>
          <p:cNvPr id="7" name="Picture 6">
            <a:extLst>
              <a:ext uri="{FF2B5EF4-FFF2-40B4-BE49-F238E27FC236}">
                <a16:creationId xmlns:a16="http://schemas.microsoft.com/office/drawing/2014/main" id="{19CBEA72-1B28-73F6-854C-DE9406732EFF}"/>
              </a:ext>
            </a:extLst>
          </p:cNvPr>
          <p:cNvPicPr>
            <a:picLocks noChangeAspect="1"/>
          </p:cNvPicPr>
          <p:nvPr/>
        </p:nvPicPr>
        <p:blipFill>
          <a:blip r:embed="rId4"/>
          <a:stretch>
            <a:fillRect/>
          </a:stretch>
        </p:blipFill>
        <p:spPr>
          <a:xfrm>
            <a:off x="688630" y="3098988"/>
            <a:ext cx="2268914" cy="1026779"/>
          </a:xfrm>
          <a:prstGeom prst="rect">
            <a:avLst/>
          </a:prstGeom>
        </p:spPr>
      </p:pic>
      <p:pic>
        <p:nvPicPr>
          <p:cNvPr id="10" name="Picture 9" descr="Cloverland Electric Cooperative - Home | Facebook">
            <a:extLst>
              <a:ext uri="{FF2B5EF4-FFF2-40B4-BE49-F238E27FC236}">
                <a16:creationId xmlns:a16="http://schemas.microsoft.com/office/drawing/2014/main" id="{E1B0953C-2968-85D4-5F92-C1D8DA8DA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511" y="3976245"/>
            <a:ext cx="2055658" cy="19496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53237E-C969-8367-8568-D59354ABD7FC}"/>
              </a:ext>
            </a:extLst>
          </p:cNvPr>
          <p:cNvPicPr>
            <a:picLocks noChangeAspect="1"/>
          </p:cNvPicPr>
          <p:nvPr/>
        </p:nvPicPr>
        <p:blipFill>
          <a:blip r:embed="rId6"/>
          <a:stretch>
            <a:fillRect/>
          </a:stretch>
        </p:blipFill>
        <p:spPr>
          <a:xfrm>
            <a:off x="9765112" y="2931220"/>
            <a:ext cx="1296849" cy="1362315"/>
          </a:xfrm>
          <a:prstGeom prst="rect">
            <a:avLst/>
          </a:prstGeom>
        </p:spPr>
      </p:pic>
      <p:pic>
        <p:nvPicPr>
          <p:cNvPr id="14" name="Picture 13">
            <a:extLst>
              <a:ext uri="{FF2B5EF4-FFF2-40B4-BE49-F238E27FC236}">
                <a16:creationId xmlns:a16="http://schemas.microsoft.com/office/drawing/2014/main" id="{240D379F-80F0-2290-843E-5D8B1A8D0D74}"/>
              </a:ext>
            </a:extLst>
          </p:cNvPr>
          <p:cNvPicPr>
            <a:picLocks noChangeAspect="1"/>
          </p:cNvPicPr>
          <p:nvPr/>
        </p:nvPicPr>
        <p:blipFill>
          <a:blip r:embed="rId7"/>
          <a:stretch>
            <a:fillRect/>
          </a:stretch>
        </p:blipFill>
        <p:spPr>
          <a:xfrm>
            <a:off x="4641113" y="4498191"/>
            <a:ext cx="2584523" cy="905767"/>
          </a:xfrm>
          <a:prstGeom prst="rect">
            <a:avLst/>
          </a:prstGeom>
        </p:spPr>
      </p:pic>
      <p:pic>
        <p:nvPicPr>
          <p:cNvPr id="15" name="Picture 37">
            <a:extLst>
              <a:ext uri="{FF2B5EF4-FFF2-40B4-BE49-F238E27FC236}">
                <a16:creationId xmlns:a16="http://schemas.microsoft.com/office/drawing/2014/main" id="{60A86FE3-D6BF-E6CD-C175-AF90BA579F9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2881" y="1753433"/>
            <a:ext cx="4120986" cy="63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descr="Power Agency | Kentucky Municipal Power Agency | Hydroelectric Power">
            <a:extLst>
              <a:ext uri="{FF2B5EF4-FFF2-40B4-BE49-F238E27FC236}">
                <a16:creationId xmlns:a16="http://schemas.microsoft.com/office/drawing/2014/main" id="{8D5557A7-0377-3821-69E1-3E6E5FFE1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1840" y="3182194"/>
            <a:ext cx="1644013" cy="8603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806173A2-236B-F271-4A7C-F7CDDF645C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5133" y="1682174"/>
            <a:ext cx="1855849" cy="7727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561BD72-68AB-A0E5-C62B-C96D26C45E35}"/>
              </a:ext>
            </a:extLst>
          </p:cNvPr>
          <p:cNvPicPr>
            <a:picLocks noChangeAspect="1"/>
          </p:cNvPicPr>
          <p:nvPr/>
        </p:nvPicPr>
        <p:blipFill>
          <a:blip r:embed="rId11"/>
          <a:stretch>
            <a:fillRect/>
          </a:stretch>
        </p:blipFill>
        <p:spPr>
          <a:xfrm>
            <a:off x="6175542" y="3307535"/>
            <a:ext cx="2505425" cy="609685"/>
          </a:xfrm>
          <a:prstGeom prst="rect">
            <a:avLst/>
          </a:prstGeom>
        </p:spPr>
      </p:pic>
      <p:pic>
        <p:nvPicPr>
          <p:cNvPr id="19" name="Picture 6" descr="Where Did The Land O&amp;#39;Lakes Logo Come From? | Historically Speaking">
            <a:extLst>
              <a:ext uri="{FF2B5EF4-FFF2-40B4-BE49-F238E27FC236}">
                <a16:creationId xmlns:a16="http://schemas.microsoft.com/office/drawing/2014/main" id="{8FE6F138-1CE2-7E06-B6B0-5BCF02379013}"/>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8881769" y="4465692"/>
            <a:ext cx="2322576" cy="9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72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B9E2E3-8505-4C86-BCB7-F9765F5F1BE1}"/>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C8CC7DEB-B63C-48E7-9747-715F060F540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itle 1">
            <a:extLst>
              <a:ext uri="{FF2B5EF4-FFF2-40B4-BE49-F238E27FC236}">
                <a16:creationId xmlns:a16="http://schemas.microsoft.com/office/drawing/2014/main" id="{78ED27F0-AE5A-464A-B626-1C4D9170F00C}"/>
              </a:ext>
            </a:extLst>
          </p:cNvPr>
          <p:cNvSpPr>
            <a:spLocks noGrp="1"/>
          </p:cNvSpPr>
          <p:nvPr>
            <p:ph type="title"/>
          </p:nvPr>
        </p:nvSpPr>
        <p:spPr>
          <a:xfrm>
            <a:off x="810000" y="143217"/>
            <a:ext cx="10571998" cy="694062"/>
          </a:xfrm>
        </p:spPr>
        <p:txBody>
          <a:bodyPr/>
          <a:lstStyle/>
          <a:p>
            <a:r>
              <a:rPr lang="en-CA" dirty="0"/>
              <a:t>Training </a:t>
            </a:r>
          </a:p>
        </p:txBody>
      </p:sp>
      <p:sp>
        <p:nvSpPr>
          <p:cNvPr id="8" name="TextBox 7">
            <a:extLst>
              <a:ext uri="{FF2B5EF4-FFF2-40B4-BE49-F238E27FC236}">
                <a16:creationId xmlns:a16="http://schemas.microsoft.com/office/drawing/2014/main" id="{7C1D44D0-E7AD-428F-8858-0BEF935BF676}"/>
              </a:ext>
            </a:extLst>
          </p:cNvPr>
          <p:cNvSpPr txBox="1"/>
          <p:nvPr/>
        </p:nvSpPr>
        <p:spPr>
          <a:xfrm>
            <a:off x="4416723" y="1916889"/>
            <a:ext cx="6792685" cy="3139321"/>
          </a:xfrm>
          <a:prstGeom prst="rect">
            <a:avLst/>
          </a:prstGeom>
          <a:noFill/>
        </p:spPr>
        <p:txBody>
          <a:bodyPr wrap="square" rtlCol="0">
            <a:spAutoFit/>
          </a:bodyPr>
          <a:lstStyle/>
          <a:p>
            <a:pPr marL="285750" indent="-285750">
              <a:buClr>
                <a:schemeClr val="accent1"/>
              </a:buClr>
              <a:buSzPct val="100000"/>
              <a:buFont typeface="Wingdings 2" panose="05020102010507070707" pitchFamily="18" charset="2"/>
              <a:buChar char=""/>
            </a:pPr>
            <a:r>
              <a:rPr lang="en-CA" b="1" dirty="0">
                <a:solidFill>
                  <a:schemeClr val="accent1"/>
                </a:solidFill>
              </a:rPr>
              <a:t>For All Skill Levels </a:t>
            </a:r>
            <a:r>
              <a:rPr lang="en-CA" b="1" dirty="0"/>
              <a:t>– </a:t>
            </a:r>
            <a:r>
              <a:rPr lang="en-CA" dirty="0"/>
              <a:t>introductory, intermediate and advanced</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solidFill>
                  <a:schemeClr val="accent1"/>
                </a:solidFill>
              </a:rPr>
              <a:t>Flexible Delivery </a:t>
            </a:r>
            <a:r>
              <a:rPr lang="en-CA" dirty="0"/>
              <a:t>to enable customized training sessions. </a:t>
            </a:r>
          </a:p>
          <a:p>
            <a:pPr marL="285750" indent="-285750">
              <a:buClr>
                <a:schemeClr val="accent1"/>
              </a:buClr>
              <a:buSzPct val="100000"/>
              <a:buFont typeface="Wingdings 2" panose="05020102010507070707" pitchFamily="18" charset="2"/>
              <a:buChar char=""/>
            </a:pPr>
            <a:endParaRPr lang="en-CA" dirty="0"/>
          </a:p>
          <a:p>
            <a:pPr marL="285750" indent="-285750">
              <a:buClr>
                <a:schemeClr val="accent1"/>
              </a:buClr>
              <a:buSzPct val="100000"/>
              <a:buFont typeface="Wingdings 2" panose="05020102010507070707" pitchFamily="18" charset="2"/>
              <a:buChar char=""/>
            </a:pPr>
            <a:r>
              <a:rPr lang="en-CA" b="1" dirty="0">
                <a:solidFill>
                  <a:schemeClr val="accent1"/>
                </a:solidFill>
              </a:rPr>
              <a:t>Subject Matter Experts </a:t>
            </a:r>
            <a:r>
              <a:rPr lang="en-CA" dirty="0"/>
              <a:t>share a wealth of knowledge on successes and lessons learned in the industry. </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solidFill>
                  <a:schemeClr val="accent1"/>
                </a:solidFill>
              </a:rPr>
              <a:t>Cost-Effective</a:t>
            </a:r>
            <a:r>
              <a:rPr lang="en-CA" b="1" dirty="0"/>
              <a:t> </a:t>
            </a:r>
            <a:r>
              <a:rPr lang="en-CA" b="1" dirty="0">
                <a:solidFill>
                  <a:schemeClr val="accent1"/>
                </a:solidFill>
              </a:rPr>
              <a:t>Approach</a:t>
            </a:r>
            <a:r>
              <a:rPr lang="en-CA" b="1" dirty="0"/>
              <a:t> </a:t>
            </a:r>
            <a:r>
              <a:rPr lang="en-CA" dirty="0"/>
              <a:t>to strike a balance between fundamental concepts and best practices relevant to each individual utility. </a:t>
            </a:r>
          </a:p>
        </p:txBody>
      </p:sp>
      <p:pic>
        <p:nvPicPr>
          <p:cNvPr id="10" name="Picture 9" descr="A close up of a logo&#10;&#10;Description automatically generated">
            <a:extLst>
              <a:ext uri="{FF2B5EF4-FFF2-40B4-BE49-F238E27FC236}">
                <a16:creationId xmlns:a16="http://schemas.microsoft.com/office/drawing/2014/main" id="{B892EA9B-2068-4007-B450-426F0E93A570}"/>
              </a:ext>
            </a:extLst>
          </p:cNvPr>
          <p:cNvPicPr>
            <a:picLocks noChangeAspect="1"/>
          </p:cNvPicPr>
          <p:nvPr/>
        </p:nvPicPr>
        <p:blipFill>
          <a:blip r:embed="rId3"/>
          <a:stretch>
            <a:fillRect/>
          </a:stretch>
        </p:blipFill>
        <p:spPr>
          <a:xfrm>
            <a:off x="1100708" y="1349711"/>
            <a:ext cx="2959909" cy="4449600"/>
          </a:xfrm>
          <a:prstGeom prst="rect">
            <a:avLst/>
          </a:prstGeom>
        </p:spPr>
      </p:pic>
    </p:spTree>
    <p:extLst>
      <p:ext uri="{BB962C8B-B14F-4D97-AF65-F5344CB8AC3E}">
        <p14:creationId xmlns:p14="http://schemas.microsoft.com/office/powerpoint/2010/main" val="418055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E3AE-EB87-4B1E-8A96-68B3F6242EED}"/>
              </a:ext>
            </a:extLst>
          </p:cNvPr>
          <p:cNvSpPr>
            <a:spLocks noGrp="1"/>
          </p:cNvSpPr>
          <p:nvPr>
            <p:ph type="title"/>
          </p:nvPr>
        </p:nvSpPr>
        <p:spPr/>
        <p:txBody>
          <a:bodyPr/>
          <a:lstStyle/>
          <a:p>
            <a:r>
              <a:rPr lang="en-US" dirty="0"/>
              <a:t>Overview of AESI</a:t>
            </a:r>
          </a:p>
        </p:txBody>
      </p:sp>
      <p:sp>
        <p:nvSpPr>
          <p:cNvPr id="4" name="Footer Placeholder 3">
            <a:extLst>
              <a:ext uri="{FF2B5EF4-FFF2-40B4-BE49-F238E27FC236}">
                <a16:creationId xmlns:a16="http://schemas.microsoft.com/office/drawing/2014/main" id="{AD91123B-4FF1-4F0B-8886-14721941CEAE}"/>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D1269592-F91E-44B2-ADEE-7923675E2105}"/>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Content Placeholder 2">
            <a:extLst>
              <a:ext uri="{FF2B5EF4-FFF2-40B4-BE49-F238E27FC236}">
                <a16:creationId xmlns:a16="http://schemas.microsoft.com/office/drawing/2014/main" id="{EB5E0A0E-0FD6-433D-A5D5-7CE880B0BA7F}"/>
              </a:ext>
            </a:extLst>
          </p:cNvPr>
          <p:cNvSpPr>
            <a:spLocks noGrp="1"/>
          </p:cNvSpPr>
          <p:nvPr>
            <p:ph idx="1"/>
          </p:nvPr>
        </p:nvSpPr>
        <p:spPr>
          <a:xfrm>
            <a:off x="818712" y="1244736"/>
            <a:ext cx="10554574" cy="4614063"/>
          </a:xfrm>
        </p:spPr>
        <p:txBody>
          <a:bodyPr>
            <a:normAutofit/>
          </a:bodyPr>
          <a:lstStyle/>
          <a:p>
            <a:pPr>
              <a:buFont typeface="Wingdings 2" panose="05020102010507070707" pitchFamily="18" charset="2"/>
              <a:buChar char=""/>
            </a:pPr>
            <a:r>
              <a:rPr lang="en-US" dirty="0"/>
              <a:t>AESI provides </a:t>
            </a:r>
            <a:r>
              <a:rPr lang="en-US" sz="2000" b="1" dirty="0">
                <a:solidFill>
                  <a:schemeClr val="accent1"/>
                </a:solidFill>
              </a:rPr>
              <a:t>professional engineering, technical and management solutions</a:t>
            </a:r>
            <a:r>
              <a:rPr lang="en-US" dirty="0"/>
              <a:t> to utilities, government agencies and Commercial &amp; Industrial clients. </a:t>
            </a:r>
          </a:p>
          <a:p>
            <a:pPr lvl="1">
              <a:buFont typeface="Courier New" panose="02070309020205020404" pitchFamily="49" charset="0"/>
              <a:buChar char="o"/>
            </a:pPr>
            <a:r>
              <a:rPr lang="en-US" sz="1800" dirty="0"/>
              <a:t>Served over 600 utilities and municipal clients since 1984; throughout all Canadian Provinces, 47 States, and Internationally</a:t>
            </a:r>
          </a:p>
          <a:p>
            <a:pPr lvl="1">
              <a:buFont typeface="Courier New" panose="02070309020205020404" pitchFamily="49" charset="0"/>
              <a:buChar char="o"/>
            </a:pPr>
            <a:r>
              <a:rPr lang="en-US" sz="1800" dirty="0"/>
              <a:t>Canadian Head Office: Burlington ON; U.S. Head Office: Stone Mountain, GA</a:t>
            </a:r>
            <a:endParaRPr lang="en-US" sz="1800" dirty="0">
              <a:highlight>
                <a:srgbClr val="FFFF00"/>
              </a:highlight>
            </a:endParaRPr>
          </a:p>
          <a:p>
            <a:pPr>
              <a:buFont typeface="Wingdings 2" panose="05020102010507070707" pitchFamily="18" charset="2"/>
              <a:buChar char=""/>
            </a:pPr>
            <a:r>
              <a:rPr lang="en-US" dirty="0">
                <a:cs typeface="Arial" panose="020B0604020202020204" pitchFamily="34" charset="0"/>
              </a:rPr>
              <a:t>We help our clients to </a:t>
            </a:r>
            <a:r>
              <a:rPr lang="en-US" sz="2000" b="1" dirty="0">
                <a:solidFill>
                  <a:srgbClr val="00539B"/>
                </a:solidFill>
              </a:rPr>
              <a:t>maintain </a:t>
            </a:r>
            <a:r>
              <a:rPr lang="en-US" sz="2000" b="1" dirty="0">
                <a:solidFill>
                  <a:schemeClr val="accent1"/>
                </a:solidFill>
              </a:rPr>
              <a:t>reliable operations, meet regulatory requirements, manage efficiencies, manage risk, and lower costs</a:t>
            </a:r>
            <a:r>
              <a:rPr lang="en-US" sz="2000" dirty="0"/>
              <a:t>.</a:t>
            </a:r>
            <a:endParaRPr lang="en-US" dirty="0"/>
          </a:p>
          <a:p>
            <a:pPr>
              <a:buFont typeface="Wingdings 2" panose="05020102010507070707" pitchFamily="18" charset="2"/>
              <a:buChar char=""/>
            </a:pPr>
            <a:r>
              <a:rPr lang="en-US" dirty="0">
                <a:cs typeface="Arial" panose="020B0604020202020204" pitchFamily="34" charset="0"/>
              </a:rPr>
              <a:t>Quality is our benchmark </a:t>
            </a:r>
          </a:p>
          <a:p>
            <a:pPr>
              <a:buFont typeface="Wingdings 2" panose="05020102010507070707" pitchFamily="18" charset="2"/>
              <a:buChar char=""/>
            </a:pPr>
            <a:r>
              <a:rPr lang="en-US" dirty="0">
                <a:cs typeface="Arial" panose="020B0604020202020204" pitchFamily="34" charset="0"/>
              </a:rPr>
              <a:t>Our staff is comprised of professionals with deep industry experience</a:t>
            </a:r>
          </a:p>
          <a:p>
            <a:pPr>
              <a:buFont typeface="Wingdings 2" panose="05020102010507070707" pitchFamily="18" charset="2"/>
              <a:buChar char=""/>
            </a:pPr>
            <a:r>
              <a:rPr lang="en-US" dirty="0">
                <a:cs typeface="Arial" panose="020B0604020202020204" pitchFamily="34" charset="0"/>
              </a:rPr>
              <a:t>Our value proposition is knowledge transfer</a:t>
            </a:r>
          </a:p>
        </p:txBody>
      </p:sp>
    </p:spTree>
    <p:extLst>
      <p:ext uri="{BB962C8B-B14F-4D97-AF65-F5344CB8AC3E}">
        <p14:creationId xmlns:p14="http://schemas.microsoft.com/office/powerpoint/2010/main" val="203355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E121-92A5-48DF-80DC-96DC199BECEC}"/>
              </a:ext>
            </a:extLst>
          </p:cNvPr>
          <p:cNvSpPr>
            <a:spLocks noGrp="1"/>
          </p:cNvSpPr>
          <p:nvPr>
            <p:ph type="title"/>
          </p:nvPr>
        </p:nvSpPr>
        <p:spPr/>
        <p:txBody>
          <a:bodyPr/>
          <a:lstStyle/>
          <a:p>
            <a:endParaRPr lang="en-CA" dirty="0"/>
          </a:p>
        </p:txBody>
      </p:sp>
      <p:sp>
        <p:nvSpPr>
          <p:cNvPr id="4" name="Footer Placeholder 3">
            <a:extLst>
              <a:ext uri="{FF2B5EF4-FFF2-40B4-BE49-F238E27FC236}">
                <a16:creationId xmlns:a16="http://schemas.microsoft.com/office/drawing/2014/main" id="{834BE30C-5FB3-49F4-A4A4-9E8AAEDFA362}"/>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C66F678D-9CF1-49FA-90BC-7006371A84A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5">
            <a:extLst>
              <a:ext uri="{FF2B5EF4-FFF2-40B4-BE49-F238E27FC236}">
                <a16:creationId xmlns:a16="http://schemas.microsoft.com/office/drawing/2014/main" id="{0821D353-FAC7-412B-8646-732A50FA1E71}"/>
              </a:ext>
            </a:extLst>
          </p:cNvPr>
          <p:cNvPicPr>
            <a:picLocks noChangeAspect="1"/>
          </p:cNvPicPr>
          <p:nvPr/>
        </p:nvPicPr>
        <p:blipFill>
          <a:blip r:embed="rId3"/>
          <a:stretch>
            <a:fillRect/>
          </a:stretch>
        </p:blipFill>
        <p:spPr>
          <a:xfrm>
            <a:off x="3827657" y="1436533"/>
            <a:ext cx="4554107" cy="4078577"/>
          </a:xfrm>
          <a:prstGeom prst="rect">
            <a:avLst/>
          </a:prstGeom>
        </p:spPr>
      </p:pic>
    </p:spTree>
    <p:extLst>
      <p:ext uri="{BB962C8B-B14F-4D97-AF65-F5344CB8AC3E}">
        <p14:creationId xmlns:p14="http://schemas.microsoft.com/office/powerpoint/2010/main" val="23143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421A-F177-4D8C-B899-9F8B99777F24}"/>
              </a:ext>
            </a:extLst>
          </p:cNvPr>
          <p:cNvSpPr>
            <a:spLocks noGrp="1"/>
          </p:cNvSpPr>
          <p:nvPr>
            <p:ph type="title"/>
          </p:nvPr>
        </p:nvSpPr>
        <p:spPr/>
        <p:txBody>
          <a:bodyPr/>
          <a:lstStyle/>
          <a:p>
            <a:r>
              <a:rPr lang="en-US" dirty="0"/>
              <a:t>Thank You !</a:t>
            </a:r>
            <a:endParaRPr lang="en-CA" dirty="0"/>
          </a:p>
        </p:txBody>
      </p:sp>
      <p:sp>
        <p:nvSpPr>
          <p:cNvPr id="4" name="Footer Placeholder 3">
            <a:extLst>
              <a:ext uri="{FF2B5EF4-FFF2-40B4-BE49-F238E27FC236}">
                <a16:creationId xmlns:a16="http://schemas.microsoft.com/office/drawing/2014/main" id="{1F1B1C02-81A3-4033-ABA1-11DBF7448BBC}"/>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ABCA6970-08F6-4375-BC38-048C7698CA4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Content Placeholder 2">
            <a:extLst>
              <a:ext uri="{FF2B5EF4-FFF2-40B4-BE49-F238E27FC236}">
                <a16:creationId xmlns:a16="http://schemas.microsoft.com/office/drawing/2014/main" id="{D7204DD0-F7B0-43F2-8F57-B9AE05CD9B27}"/>
              </a:ext>
            </a:extLst>
          </p:cNvPr>
          <p:cNvSpPr>
            <a:spLocks noGrp="1"/>
          </p:cNvSpPr>
          <p:nvPr>
            <p:ph idx="1"/>
          </p:nvPr>
        </p:nvSpPr>
        <p:spPr>
          <a:xfrm>
            <a:off x="2280863" y="1947264"/>
            <a:ext cx="7382857" cy="4614063"/>
          </a:xfrm>
        </p:spPr>
        <p:txBody>
          <a:bodyPr>
            <a:normAutofit/>
          </a:bodyPr>
          <a:lstStyle/>
          <a:p>
            <a:pPr marL="0" indent="0" algn="ctr">
              <a:buNone/>
            </a:pPr>
            <a:r>
              <a:rPr lang="en-US" sz="2400" dirty="0"/>
              <a:t>Doug Westlund</a:t>
            </a:r>
          </a:p>
          <a:p>
            <a:pPr marL="0" indent="0" algn="ctr">
              <a:buNone/>
            </a:pPr>
            <a:r>
              <a:rPr lang="en-US" sz="2400" dirty="0"/>
              <a:t>Senior Vice President, Principal Consultant</a:t>
            </a:r>
          </a:p>
          <a:p>
            <a:pPr marL="0" indent="0" algn="ctr">
              <a:buNone/>
            </a:pPr>
            <a:r>
              <a:rPr lang="en-US" sz="2400" dirty="0"/>
              <a:t>AESI</a:t>
            </a:r>
          </a:p>
          <a:p>
            <a:pPr marL="0" indent="0" algn="ctr">
              <a:buNone/>
            </a:pPr>
            <a:r>
              <a:rPr lang="en-US" sz="2400" dirty="0">
                <a:hlinkClick r:id="rId3"/>
              </a:rPr>
              <a:t>dougw@aesi-inc.com</a:t>
            </a:r>
            <a:endParaRPr lang="en-US" sz="2400" dirty="0"/>
          </a:p>
          <a:p>
            <a:pPr marL="0" indent="0" algn="ctr">
              <a:buNone/>
            </a:pPr>
            <a:r>
              <a:rPr lang="en-US" sz="2400" dirty="0"/>
              <a:t>416.997.8833</a:t>
            </a:r>
          </a:p>
        </p:txBody>
      </p:sp>
    </p:spTree>
    <p:extLst>
      <p:ext uri="{BB962C8B-B14F-4D97-AF65-F5344CB8AC3E}">
        <p14:creationId xmlns:p14="http://schemas.microsoft.com/office/powerpoint/2010/main" val="17306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0D33-591D-4106-BC91-D397A2C72C72}"/>
              </a:ext>
            </a:extLst>
          </p:cNvPr>
          <p:cNvSpPr>
            <a:spLocks noGrp="1"/>
          </p:cNvSpPr>
          <p:nvPr>
            <p:ph type="title"/>
          </p:nvPr>
        </p:nvSpPr>
        <p:spPr/>
        <p:txBody>
          <a:bodyPr/>
          <a:lstStyle/>
          <a:p>
            <a:r>
              <a:rPr lang="en-US" dirty="0"/>
              <a:t>AESI’s Service Offerings</a:t>
            </a:r>
            <a:endParaRPr lang="en-CA" dirty="0"/>
          </a:p>
        </p:txBody>
      </p:sp>
      <p:sp>
        <p:nvSpPr>
          <p:cNvPr id="4" name="Footer Placeholder 3">
            <a:extLst>
              <a:ext uri="{FF2B5EF4-FFF2-40B4-BE49-F238E27FC236}">
                <a16:creationId xmlns:a16="http://schemas.microsoft.com/office/drawing/2014/main" id="{2DE183C1-45FD-4DF2-9019-695CD251A8F7}"/>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3BF8E0FE-3784-403A-A238-1CFEDB3B2389}"/>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2E1F1A9F-8317-4C1D-A396-88485D3C9B81}"/>
              </a:ext>
            </a:extLst>
          </p:cNvPr>
          <p:cNvPicPr>
            <a:picLocks noChangeAspect="1"/>
          </p:cNvPicPr>
          <p:nvPr/>
        </p:nvPicPr>
        <p:blipFill>
          <a:blip r:embed="rId3"/>
          <a:stretch>
            <a:fillRect/>
          </a:stretch>
        </p:blipFill>
        <p:spPr>
          <a:xfrm>
            <a:off x="1391755" y="1697241"/>
            <a:ext cx="8976862" cy="3817480"/>
          </a:xfrm>
          <a:prstGeom prst="rect">
            <a:avLst/>
          </a:prstGeom>
        </p:spPr>
      </p:pic>
      <p:sp>
        <p:nvSpPr>
          <p:cNvPr id="8" name="Rectangle 7">
            <a:extLst>
              <a:ext uri="{FF2B5EF4-FFF2-40B4-BE49-F238E27FC236}">
                <a16:creationId xmlns:a16="http://schemas.microsoft.com/office/drawing/2014/main" id="{A231C0DB-8601-46A1-898D-B62D4621E6A6}"/>
              </a:ext>
            </a:extLst>
          </p:cNvPr>
          <p:cNvSpPr/>
          <p:nvPr/>
        </p:nvSpPr>
        <p:spPr>
          <a:xfrm>
            <a:off x="1171254" y="1444059"/>
            <a:ext cx="9507077" cy="4319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361BC6B0-265A-4E90-AB31-B19A1C0E816C}"/>
              </a:ext>
            </a:extLst>
          </p:cNvPr>
          <p:cNvSpPr txBox="1"/>
          <p:nvPr/>
        </p:nvSpPr>
        <p:spPr>
          <a:xfrm>
            <a:off x="5338979" y="5583237"/>
            <a:ext cx="1082412" cy="369332"/>
          </a:xfrm>
          <a:prstGeom prst="rect">
            <a:avLst/>
          </a:prstGeom>
          <a:solidFill>
            <a:schemeClr val="bg1"/>
          </a:solidFill>
        </p:spPr>
        <p:txBody>
          <a:bodyPr wrap="none" rtlCol="0">
            <a:spAutoFit/>
          </a:bodyPr>
          <a:lstStyle/>
          <a:p>
            <a:r>
              <a:rPr lang="en-US" b="1" dirty="0">
                <a:solidFill>
                  <a:srgbClr val="00539B"/>
                </a:solidFill>
              </a:rPr>
              <a:t>Training</a:t>
            </a:r>
            <a:endParaRPr lang="en-CA" b="1" dirty="0">
              <a:solidFill>
                <a:srgbClr val="00539B"/>
              </a:solidFill>
            </a:endParaRPr>
          </a:p>
        </p:txBody>
      </p:sp>
      <p:sp>
        <p:nvSpPr>
          <p:cNvPr id="7" name="TextBox 6">
            <a:extLst>
              <a:ext uri="{FF2B5EF4-FFF2-40B4-BE49-F238E27FC236}">
                <a16:creationId xmlns:a16="http://schemas.microsoft.com/office/drawing/2014/main" id="{FE638C1F-4548-4268-A990-F0462981C39B}"/>
              </a:ext>
            </a:extLst>
          </p:cNvPr>
          <p:cNvSpPr txBox="1"/>
          <p:nvPr/>
        </p:nvSpPr>
        <p:spPr>
          <a:xfrm>
            <a:off x="4447742" y="1259393"/>
            <a:ext cx="2864887" cy="369332"/>
          </a:xfrm>
          <a:prstGeom prst="rect">
            <a:avLst/>
          </a:prstGeom>
          <a:solidFill>
            <a:schemeClr val="bg1"/>
          </a:solidFill>
        </p:spPr>
        <p:txBody>
          <a:bodyPr wrap="none" rtlCol="0">
            <a:spAutoFit/>
          </a:bodyPr>
          <a:lstStyle/>
          <a:p>
            <a:r>
              <a:rPr lang="en-US" b="1" dirty="0">
                <a:solidFill>
                  <a:srgbClr val="00539B"/>
                </a:solidFill>
              </a:rPr>
              <a:t>Management Consulting</a:t>
            </a:r>
            <a:endParaRPr lang="en-CA" b="1" dirty="0">
              <a:solidFill>
                <a:srgbClr val="00539B"/>
              </a:solidFill>
            </a:endParaRPr>
          </a:p>
        </p:txBody>
      </p:sp>
    </p:spTree>
    <p:extLst>
      <p:ext uri="{BB962C8B-B14F-4D97-AF65-F5344CB8AC3E}">
        <p14:creationId xmlns:p14="http://schemas.microsoft.com/office/powerpoint/2010/main" val="339901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CC1E81-C180-4D22-9C4D-215F2A4875D9}"/>
              </a:ext>
            </a:extLst>
          </p:cNvPr>
          <p:cNvPicPr>
            <a:picLocks noChangeAspect="1"/>
          </p:cNvPicPr>
          <p:nvPr/>
        </p:nvPicPr>
        <p:blipFill rotWithShape="1">
          <a:blip r:embed="rId3"/>
          <a:srcRect l="7770" r="7287"/>
          <a:stretch/>
        </p:blipFill>
        <p:spPr>
          <a:xfrm>
            <a:off x="895349" y="1245582"/>
            <a:ext cx="3857625" cy="3596644"/>
          </a:xfrm>
          <a:prstGeom prst="rect">
            <a:avLst/>
          </a:prstGeom>
        </p:spPr>
      </p:pic>
      <p:sp>
        <p:nvSpPr>
          <p:cNvPr id="2" name="Title 1">
            <a:extLst>
              <a:ext uri="{FF2B5EF4-FFF2-40B4-BE49-F238E27FC236}">
                <a16:creationId xmlns:a16="http://schemas.microsoft.com/office/drawing/2014/main" id="{94CAB549-1EEB-4263-830B-5A63195956F4}"/>
              </a:ext>
            </a:extLst>
          </p:cNvPr>
          <p:cNvSpPr>
            <a:spLocks noGrp="1"/>
          </p:cNvSpPr>
          <p:nvPr>
            <p:ph type="title"/>
          </p:nvPr>
        </p:nvSpPr>
        <p:spPr/>
        <p:txBody>
          <a:bodyPr/>
          <a:lstStyle/>
          <a:p>
            <a:r>
              <a:rPr lang="en-US" dirty="0"/>
              <a:t>Management Consulting Services</a:t>
            </a:r>
            <a:endParaRPr lang="en-CA" dirty="0"/>
          </a:p>
        </p:txBody>
      </p:sp>
      <p:sp>
        <p:nvSpPr>
          <p:cNvPr id="4" name="Footer Placeholder 3">
            <a:extLst>
              <a:ext uri="{FF2B5EF4-FFF2-40B4-BE49-F238E27FC236}">
                <a16:creationId xmlns:a16="http://schemas.microsoft.com/office/drawing/2014/main" id="{0B22D31A-CAF7-4086-BB15-E3DA0E1A7E10}"/>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9C15A2EA-322A-443C-BDA2-5CF879C546C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extBox 5">
            <a:extLst>
              <a:ext uri="{FF2B5EF4-FFF2-40B4-BE49-F238E27FC236}">
                <a16:creationId xmlns:a16="http://schemas.microsoft.com/office/drawing/2014/main" id="{5B611FC0-0930-410E-B9E4-0988D64CC3D3}"/>
              </a:ext>
            </a:extLst>
          </p:cNvPr>
          <p:cNvSpPr txBox="1"/>
          <p:nvPr/>
        </p:nvSpPr>
        <p:spPr>
          <a:xfrm>
            <a:off x="4950390" y="1694665"/>
            <a:ext cx="7124926" cy="2308324"/>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endParaRPr lang="en-CA" b="1" dirty="0">
              <a:solidFill>
                <a:schemeClr val="accent1"/>
              </a:solidFill>
            </a:endParaRPr>
          </a:p>
          <a:p>
            <a:pPr marL="285750" indent="-285750">
              <a:buClr>
                <a:schemeClr val="accent1"/>
              </a:buClr>
              <a:buSzPct val="100000"/>
              <a:buFont typeface="Wingdings 2" panose="05020102010507070707" pitchFamily="18" charset="2"/>
              <a:buChar char=""/>
            </a:pPr>
            <a:r>
              <a:rPr lang="en-CA" b="1" dirty="0"/>
              <a:t>OPERATIONAL RISK ASSSESSMENTS</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RISK MANAGEMENT / GOVERNANCE PROCESSES</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CYBER / PHYSICAL SECURITY PROGRAM DEVELOPMENT</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ADVISORY SERVICES</a:t>
            </a:r>
          </a:p>
        </p:txBody>
      </p:sp>
    </p:spTree>
    <p:extLst>
      <p:ext uri="{BB962C8B-B14F-4D97-AF65-F5344CB8AC3E}">
        <p14:creationId xmlns:p14="http://schemas.microsoft.com/office/powerpoint/2010/main" val="373170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A9F6-300B-417E-A078-1AE092C60DA0}"/>
              </a:ext>
            </a:extLst>
          </p:cNvPr>
          <p:cNvSpPr>
            <a:spLocks noGrp="1"/>
          </p:cNvSpPr>
          <p:nvPr>
            <p:ph type="title"/>
          </p:nvPr>
        </p:nvSpPr>
        <p:spPr/>
        <p:txBody>
          <a:bodyPr/>
          <a:lstStyle/>
          <a:p>
            <a:r>
              <a:rPr lang="en-US" dirty="0"/>
              <a:t>Management Consulting – Value to our Clients</a:t>
            </a:r>
            <a:endParaRPr lang="en-CA" dirty="0"/>
          </a:p>
        </p:txBody>
      </p:sp>
      <p:sp>
        <p:nvSpPr>
          <p:cNvPr id="4" name="Footer Placeholder 3">
            <a:extLst>
              <a:ext uri="{FF2B5EF4-FFF2-40B4-BE49-F238E27FC236}">
                <a16:creationId xmlns:a16="http://schemas.microsoft.com/office/drawing/2014/main" id="{70D5F1E2-F6D2-483A-A0EE-F2672BFB5349}"/>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9B418918-3465-4354-AB16-6CE16EE2172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TextBox 5">
            <a:extLst>
              <a:ext uri="{FF2B5EF4-FFF2-40B4-BE49-F238E27FC236}">
                <a16:creationId xmlns:a16="http://schemas.microsoft.com/office/drawing/2014/main" id="{C635A678-FB5C-4FC5-9249-635522F127E9}"/>
              </a:ext>
            </a:extLst>
          </p:cNvPr>
          <p:cNvSpPr txBox="1"/>
          <p:nvPr/>
        </p:nvSpPr>
        <p:spPr>
          <a:xfrm>
            <a:off x="2192301" y="1512169"/>
            <a:ext cx="9500820" cy="4247317"/>
          </a:xfrm>
          <a:prstGeom prst="rect">
            <a:avLst/>
          </a:prstGeom>
          <a:noFill/>
        </p:spPr>
        <p:txBody>
          <a:bodyPr wrap="square" rtlCol="0">
            <a:spAutoFit/>
          </a:bodyPr>
          <a:lstStyle/>
          <a:p>
            <a:pPr>
              <a:buClr>
                <a:schemeClr val="accent1"/>
              </a:buClr>
            </a:pPr>
            <a:r>
              <a:rPr lang="en-CA" b="1" dirty="0">
                <a:solidFill>
                  <a:schemeClr val="accent1"/>
                </a:solidFill>
              </a:rPr>
              <a:t>OPERATIONAL RISK ASSESSMENTS</a:t>
            </a:r>
          </a:p>
          <a:p>
            <a:pPr marL="742950" lvl="1" indent="-285750">
              <a:buClr>
                <a:schemeClr val="accent1"/>
              </a:buClr>
              <a:buFont typeface="Courier New" panose="02070309020205020404" pitchFamily="49" charset="0"/>
              <a:buChar char="o"/>
            </a:pPr>
            <a:r>
              <a:rPr lang="en-CA" dirty="0"/>
              <a:t>Trust AESI to identify, assess and prioritize your critical operational risks.</a:t>
            </a:r>
          </a:p>
          <a:p>
            <a:pPr marL="742950" lvl="1" indent="-285750">
              <a:buClr>
                <a:schemeClr val="accent1"/>
              </a:buClr>
              <a:buFont typeface="Courier New" panose="02070309020205020404" pitchFamily="49" charset="0"/>
              <a:buChar char="o"/>
            </a:pPr>
            <a:endParaRPr lang="en-CA" dirty="0">
              <a:solidFill>
                <a:schemeClr val="accent5">
                  <a:lumMod val="50000"/>
                </a:schemeClr>
              </a:solidFill>
            </a:endParaRP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RISK MANAGEMENT / GOVERNANCE PROCESSES</a:t>
            </a:r>
          </a:p>
          <a:p>
            <a:pPr marL="742950" lvl="1" indent="-285750">
              <a:buClr>
                <a:schemeClr val="accent1"/>
              </a:buClr>
              <a:buFont typeface="Courier New" panose="02070309020205020404" pitchFamily="49" charset="0"/>
              <a:buChar char="o"/>
            </a:pPr>
            <a:r>
              <a:rPr lang="en-CA" dirty="0"/>
              <a:t>Develop and implement standards-based risk management processes - addressing risks enterprise-wide.</a:t>
            </a: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CYBER / PHYSICAL SECURITY PROGRAM DEVELOPMENT</a:t>
            </a:r>
          </a:p>
          <a:p>
            <a:pPr marL="742950" lvl="1" indent="-285750">
              <a:buClr>
                <a:schemeClr val="accent1"/>
              </a:buClr>
              <a:buFont typeface="Courier New" panose="02070309020205020404" pitchFamily="49" charset="0"/>
              <a:buChar char="o"/>
            </a:pPr>
            <a:r>
              <a:rPr lang="en-CA" dirty="0"/>
              <a:t>Develop and implement a security program to address risks, all while increasing resiliency and security maturity.</a:t>
            </a: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ADVISORY SERVICES</a:t>
            </a:r>
          </a:p>
          <a:p>
            <a:pPr marL="742950" lvl="1" indent="-285750">
              <a:buClr>
                <a:schemeClr val="accent1"/>
              </a:buClr>
              <a:buFont typeface="Courier New" panose="02070309020205020404" pitchFamily="49" charset="0"/>
              <a:buChar char="o"/>
            </a:pPr>
            <a:r>
              <a:rPr lang="en-US" dirty="0"/>
              <a:t>AESI – a trusted advisor for your strategic and critical initiatives.</a:t>
            </a:r>
          </a:p>
          <a:p>
            <a:pPr marL="285750" indent="-285750">
              <a:buFont typeface="Arial" panose="020B0604020202020204" pitchFamily="34" charset="0"/>
              <a:buChar char="•"/>
            </a:pPr>
            <a:endParaRPr lang="en-CA" b="1" dirty="0">
              <a:solidFill>
                <a:schemeClr val="accent1"/>
              </a:solidFill>
            </a:endParaRPr>
          </a:p>
        </p:txBody>
      </p:sp>
      <p:pic>
        <p:nvPicPr>
          <p:cNvPr id="9" name="Graphic 8" descr="Classroom with solid fill">
            <a:extLst>
              <a:ext uri="{FF2B5EF4-FFF2-40B4-BE49-F238E27FC236}">
                <a16:creationId xmlns:a16="http://schemas.microsoft.com/office/drawing/2014/main" id="{9BE4E1B0-BB9B-4DE3-A38A-A27985FDD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268" y="1512169"/>
            <a:ext cx="914400" cy="914400"/>
          </a:xfrm>
          <a:prstGeom prst="rect">
            <a:avLst/>
          </a:prstGeom>
        </p:spPr>
      </p:pic>
      <p:pic>
        <p:nvPicPr>
          <p:cNvPr id="11" name="Graphic 10" descr="Hurdle with solid fill">
            <a:extLst>
              <a:ext uri="{FF2B5EF4-FFF2-40B4-BE49-F238E27FC236}">
                <a16:creationId xmlns:a16="http://schemas.microsoft.com/office/drawing/2014/main" id="{ECF81C9D-7C07-45FA-91A6-57D5178CD0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5611" y="2519470"/>
            <a:ext cx="914400" cy="914400"/>
          </a:xfrm>
          <a:prstGeom prst="rect">
            <a:avLst/>
          </a:prstGeom>
        </p:spPr>
      </p:pic>
      <p:pic>
        <p:nvPicPr>
          <p:cNvPr id="13" name="Graphic 12" descr="Checklist with solid fill">
            <a:extLst>
              <a:ext uri="{FF2B5EF4-FFF2-40B4-BE49-F238E27FC236}">
                <a16:creationId xmlns:a16="http://schemas.microsoft.com/office/drawing/2014/main" id="{1AFE897A-1C5A-4DD1-A3FB-2606CD06C8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416" y="3673249"/>
            <a:ext cx="842436" cy="764673"/>
          </a:xfrm>
          <a:prstGeom prst="rect">
            <a:avLst/>
          </a:prstGeom>
        </p:spPr>
      </p:pic>
      <p:pic>
        <p:nvPicPr>
          <p:cNvPr id="16" name="Graphic 15" descr="Selfie with solid fill">
            <a:extLst>
              <a:ext uri="{FF2B5EF4-FFF2-40B4-BE49-F238E27FC236}">
                <a16:creationId xmlns:a16="http://schemas.microsoft.com/office/drawing/2014/main" id="{9E1FBD21-4B4A-4A0F-8765-FA72AB8E68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3268" y="4682171"/>
            <a:ext cx="914400" cy="914400"/>
          </a:xfrm>
          <a:prstGeom prst="rect">
            <a:avLst/>
          </a:prstGeom>
        </p:spPr>
      </p:pic>
    </p:spTree>
    <p:extLst>
      <p:ext uri="{BB962C8B-B14F-4D97-AF65-F5344CB8AC3E}">
        <p14:creationId xmlns:p14="http://schemas.microsoft.com/office/powerpoint/2010/main" val="28680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85BE-AC03-472A-9705-59136199150B}"/>
              </a:ext>
            </a:extLst>
          </p:cNvPr>
          <p:cNvSpPr>
            <a:spLocks noGrp="1"/>
          </p:cNvSpPr>
          <p:nvPr>
            <p:ph type="title"/>
          </p:nvPr>
        </p:nvSpPr>
        <p:spPr/>
        <p:txBody>
          <a:bodyPr/>
          <a:lstStyle/>
          <a:p>
            <a:r>
              <a:rPr lang="en-US" dirty="0"/>
              <a:t>Select Management Consulting Clients</a:t>
            </a:r>
            <a:endParaRPr lang="en-CA" dirty="0"/>
          </a:p>
        </p:txBody>
      </p:sp>
      <p:sp>
        <p:nvSpPr>
          <p:cNvPr id="4" name="Footer Placeholder 3">
            <a:extLst>
              <a:ext uri="{FF2B5EF4-FFF2-40B4-BE49-F238E27FC236}">
                <a16:creationId xmlns:a16="http://schemas.microsoft.com/office/drawing/2014/main" id="{53B978C3-9094-48D2-97F2-666D147B190C}"/>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4086F437-88CA-44B2-A3F8-8AD61EB5E83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16">
            <a:extLst>
              <a:ext uri="{FF2B5EF4-FFF2-40B4-BE49-F238E27FC236}">
                <a16:creationId xmlns:a16="http://schemas.microsoft.com/office/drawing/2014/main" id="{43C84ECE-BD92-78B4-3EFF-F97FD85915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89" t="7009" r="6239" b="2645"/>
          <a:stretch/>
        </p:blipFill>
        <p:spPr bwMode="auto">
          <a:xfrm>
            <a:off x="818712" y="1802249"/>
            <a:ext cx="3829458" cy="132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826A2B4-60EB-DC5E-DC19-8EA96EF1D07A}"/>
              </a:ext>
            </a:extLst>
          </p:cNvPr>
          <p:cNvPicPr>
            <a:picLocks noChangeAspect="1"/>
          </p:cNvPicPr>
          <p:nvPr/>
        </p:nvPicPr>
        <p:blipFill>
          <a:blip r:embed="rId4"/>
          <a:stretch>
            <a:fillRect/>
          </a:stretch>
        </p:blipFill>
        <p:spPr>
          <a:xfrm>
            <a:off x="5380193" y="1892220"/>
            <a:ext cx="1775906" cy="1141654"/>
          </a:xfrm>
          <a:prstGeom prst="rect">
            <a:avLst/>
          </a:prstGeom>
        </p:spPr>
      </p:pic>
      <p:pic>
        <p:nvPicPr>
          <p:cNvPr id="8" name="Picture 7">
            <a:extLst>
              <a:ext uri="{FF2B5EF4-FFF2-40B4-BE49-F238E27FC236}">
                <a16:creationId xmlns:a16="http://schemas.microsoft.com/office/drawing/2014/main" id="{FAD52161-D211-7392-EC22-04AA120A7B6A}"/>
              </a:ext>
            </a:extLst>
          </p:cNvPr>
          <p:cNvPicPr>
            <a:picLocks noChangeAspect="1"/>
          </p:cNvPicPr>
          <p:nvPr/>
        </p:nvPicPr>
        <p:blipFill>
          <a:blip r:embed="rId5"/>
          <a:stretch>
            <a:fillRect/>
          </a:stretch>
        </p:blipFill>
        <p:spPr>
          <a:xfrm>
            <a:off x="818712" y="4248743"/>
            <a:ext cx="2887946" cy="925264"/>
          </a:xfrm>
          <a:prstGeom prst="rect">
            <a:avLst/>
          </a:prstGeom>
        </p:spPr>
      </p:pic>
      <p:pic>
        <p:nvPicPr>
          <p:cNvPr id="9" name="Picture 8">
            <a:extLst>
              <a:ext uri="{FF2B5EF4-FFF2-40B4-BE49-F238E27FC236}">
                <a16:creationId xmlns:a16="http://schemas.microsoft.com/office/drawing/2014/main" id="{6C967061-5C78-8E78-C9BA-28D1DC4A925C}"/>
              </a:ext>
            </a:extLst>
          </p:cNvPr>
          <p:cNvPicPr>
            <a:picLocks noChangeAspect="1"/>
          </p:cNvPicPr>
          <p:nvPr/>
        </p:nvPicPr>
        <p:blipFill>
          <a:blip r:embed="rId6"/>
          <a:stretch>
            <a:fillRect/>
          </a:stretch>
        </p:blipFill>
        <p:spPr>
          <a:xfrm>
            <a:off x="8509841" y="1111193"/>
            <a:ext cx="2703708" cy="2703708"/>
          </a:xfrm>
          <a:prstGeom prst="rect">
            <a:avLst/>
          </a:prstGeom>
        </p:spPr>
      </p:pic>
      <p:pic>
        <p:nvPicPr>
          <p:cNvPr id="10" name="Picture 9">
            <a:extLst>
              <a:ext uri="{FF2B5EF4-FFF2-40B4-BE49-F238E27FC236}">
                <a16:creationId xmlns:a16="http://schemas.microsoft.com/office/drawing/2014/main" id="{905E6465-1954-D7C3-E675-FA94749734D4}"/>
              </a:ext>
            </a:extLst>
          </p:cNvPr>
          <p:cNvPicPr>
            <a:picLocks noChangeAspect="1"/>
          </p:cNvPicPr>
          <p:nvPr/>
        </p:nvPicPr>
        <p:blipFill>
          <a:blip r:embed="rId7"/>
          <a:stretch>
            <a:fillRect/>
          </a:stretch>
        </p:blipFill>
        <p:spPr>
          <a:xfrm>
            <a:off x="8776869" y="4011169"/>
            <a:ext cx="2169651" cy="1400411"/>
          </a:xfrm>
          <a:prstGeom prst="rect">
            <a:avLst/>
          </a:prstGeom>
        </p:spPr>
      </p:pic>
      <p:pic>
        <p:nvPicPr>
          <p:cNvPr id="11" name="Picture 10">
            <a:extLst>
              <a:ext uri="{FF2B5EF4-FFF2-40B4-BE49-F238E27FC236}">
                <a16:creationId xmlns:a16="http://schemas.microsoft.com/office/drawing/2014/main" id="{1853EBFF-F508-815A-461E-A7E60CBE09EF}"/>
              </a:ext>
            </a:extLst>
          </p:cNvPr>
          <p:cNvPicPr>
            <a:picLocks noChangeAspect="1"/>
          </p:cNvPicPr>
          <p:nvPr/>
        </p:nvPicPr>
        <p:blipFill>
          <a:blip r:embed="rId8"/>
          <a:stretch>
            <a:fillRect/>
          </a:stretch>
        </p:blipFill>
        <p:spPr>
          <a:xfrm>
            <a:off x="4819445" y="4011170"/>
            <a:ext cx="2897403" cy="1400411"/>
          </a:xfrm>
          <a:prstGeom prst="rect">
            <a:avLst/>
          </a:prstGeom>
        </p:spPr>
      </p:pic>
    </p:spTree>
    <p:extLst>
      <p:ext uri="{BB962C8B-B14F-4D97-AF65-F5344CB8AC3E}">
        <p14:creationId xmlns:p14="http://schemas.microsoft.com/office/powerpoint/2010/main" val="244767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B72D1C-E1BB-4746-ABA8-9235BF5310AD}"/>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2DDF8F13-0EE2-424D-9411-DB77805A70C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itle 1">
            <a:extLst>
              <a:ext uri="{FF2B5EF4-FFF2-40B4-BE49-F238E27FC236}">
                <a16:creationId xmlns:a16="http://schemas.microsoft.com/office/drawing/2014/main" id="{8D46678D-3A7A-454F-8683-715A30EA0189}"/>
              </a:ext>
            </a:extLst>
          </p:cNvPr>
          <p:cNvSpPr txBox="1">
            <a:spLocks/>
          </p:cNvSpPr>
          <p:nvPr/>
        </p:nvSpPr>
        <p:spPr>
          <a:xfrm>
            <a:off x="810001" y="128040"/>
            <a:ext cx="10571998" cy="694062"/>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Regulatory Compliance</a:t>
            </a:r>
          </a:p>
        </p:txBody>
      </p:sp>
      <p:pic>
        <p:nvPicPr>
          <p:cNvPr id="7" name="Picture 6">
            <a:extLst>
              <a:ext uri="{FF2B5EF4-FFF2-40B4-BE49-F238E27FC236}">
                <a16:creationId xmlns:a16="http://schemas.microsoft.com/office/drawing/2014/main" id="{EEDD515E-5268-41EE-B350-39ADEEAB7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026" y="143217"/>
            <a:ext cx="1524159" cy="1524159"/>
          </a:xfrm>
          <a:prstGeom prst="ellipse">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07C5C4B-B204-40CC-8E35-5B4C5606FCAD}"/>
              </a:ext>
            </a:extLst>
          </p:cNvPr>
          <p:cNvSpPr txBox="1"/>
          <p:nvPr/>
        </p:nvSpPr>
        <p:spPr>
          <a:xfrm>
            <a:off x="4420762" y="1798005"/>
            <a:ext cx="6377312" cy="2308324"/>
          </a:xfrm>
          <a:prstGeom prst="rect">
            <a:avLst/>
          </a:prstGeom>
          <a:noFill/>
        </p:spPr>
        <p:txBody>
          <a:bodyPr wrap="square" rtlCol="0">
            <a:spAutoFit/>
          </a:bodyPr>
          <a:lstStyle/>
          <a:p>
            <a:pPr marL="285750" indent="-285750">
              <a:buFont typeface="Wingdings 2" panose="05020102010507070707" pitchFamily="18" charset="2"/>
              <a:buChar char=""/>
            </a:pPr>
            <a:endParaRPr lang="en-CA" b="1" dirty="0">
              <a:solidFill>
                <a:schemeClr val="accent1"/>
              </a:solidFill>
            </a:endParaRPr>
          </a:p>
          <a:p>
            <a:pPr marL="285750" indent="-285750">
              <a:buClr>
                <a:schemeClr val="accent1"/>
              </a:buClr>
              <a:buSzPct val="100000"/>
              <a:buFont typeface="Wingdings 2" panose="05020102010507070707" pitchFamily="18" charset="2"/>
              <a:buChar char=""/>
            </a:pPr>
            <a:r>
              <a:rPr lang="en-CA" b="1" dirty="0"/>
              <a:t>COMPLIANCE ASSURANCE &amp; ASSESSMENT</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“TURN KEY” COMPLIANCE IMPLEMENTATION</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COMPLIANCE ADVISORY</a:t>
            </a:r>
          </a:p>
          <a:p>
            <a:pPr marL="285750" indent="-285750">
              <a:buClr>
                <a:schemeClr val="accent1"/>
              </a:buClr>
              <a:buSzPct val="100000"/>
              <a:buFont typeface="Wingdings 2" panose="05020102010507070707" pitchFamily="18" charset="2"/>
              <a:buChar char=""/>
            </a:pPr>
            <a:endParaRPr lang="en-CA" b="1" dirty="0"/>
          </a:p>
          <a:p>
            <a:pPr marL="285750" indent="-285750">
              <a:buClr>
                <a:schemeClr val="accent1"/>
              </a:buClr>
              <a:buSzPct val="100000"/>
              <a:buFont typeface="Wingdings 2" panose="05020102010507070707" pitchFamily="18" charset="2"/>
              <a:buChar char=""/>
            </a:pPr>
            <a:r>
              <a:rPr lang="en-CA" b="1" dirty="0"/>
              <a:t>FULL-SERVICE NERC COMPLIANCE MANAGEMENT</a:t>
            </a:r>
          </a:p>
        </p:txBody>
      </p:sp>
      <p:pic>
        <p:nvPicPr>
          <p:cNvPr id="9" name="Picture 8" descr="A picture containing small, sitting, boat, wooden&#10;&#10;Description automatically generated">
            <a:extLst>
              <a:ext uri="{FF2B5EF4-FFF2-40B4-BE49-F238E27FC236}">
                <a16:creationId xmlns:a16="http://schemas.microsoft.com/office/drawing/2014/main" id="{24C76F3E-FE79-4501-AE41-9C50A0A641A4}"/>
              </a:ext>
            </a:extLst>
          </p:cNvPr>
          <p:cNvPicPr>
            <a:picLocks noChangeAspect="1"/>
          </p:cNvPicPr>
          <p:nvPr/>
        </p:nvPicPr>
        <p:blipFill>
          <a:blip r:embed="rId4"/>
          <a:stretch>
            <a:fillRect/>
          </a:stretch>
        </p:blipFill>
        <p:spPr>
          <a:xfrm>
            <a:off x="1039894" y="1369082"/>
            <a:ext cx="2966400" cy="4449600"/>
          </a:xfrm>
          <a:prstGeom prst="rect">
            <a:avLst/>
          </a:prstGeom>
        </p:spPr>
      </p:pic>
    </p:spTree>
    <p:extLst>
      <p:ext uri="{BB962C8B-B14F-4D97-AF65-F5344CB8AC3E}">
        <p14:creationId xmlns:p14="http://schemas.microsoft.com/office/powerpoint/2010/main" val="26386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7EEF-AD3E-4A1E-AB10-CA5A22740DF1}"/>
              </a:ext>
            </a:extLst>
          </p:cNvPr>
          <p:cNvSpPr>
            <a:spLocks noGrp="1"/>
          </p:cNvSpPr>
          <p:nvPr>
            <p:ph type="title"/>
          </p:nvPr>
        </p:nvSpPr>
        <p:spPr/>
        <p:txBody>
          <a:bodyPr/>
          <a:lstStyle/>
          <a:p>
            <a:r>
              <a:rPr lang="en-US" dirty="0"/>
              <a:t>Regulatory Compliance – Value to our Clients</a:t>
            </a:r>
            <a:endParaRPr lang="en-CA" dirty="0"/>
          </a:p>
        </p:txBody>
      </p:sp>
      <p:sp>
        <p:nvSpPr>
          <p:cNvPr id="4" name="Footer Placeholder 3">
            <a:extLst>
              <a:ext uri="{FF2B5EF4-FFF2-40B4-BE49-F238E27FC236}">
                <a16:creationId xmlns:a16="http://schemas.microsoft.com/office/drawing/2014/main" id="{7BB04D84-0A97-4CCA-BC53-C999948F83BB}"/>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46F5B4B9-2935-4BDB-9163-29100B42E9B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extBox 5">
            <a:extLst>
              <a:ext uri="{FF2B5EF4-FFF2-40B4-BE49-F238E27FC236}">
                <a16:creationId xmlns:a16="http://schemas.microsoft.com/office/drawing/2014/main" id="{91714377-D20D-4198-8D35-0B5C25D87D8F}"/>
              </a:ext>
            </a:extLst>
          </p:cNvPr>
          <p:cNvSpPr txBox="1"/>
          <p:nvPr/>
        </p:nvSpPr>
        <p:spPr>
          <a:xfrm>
            <a:off x="2118591" y="1069101"/>
            <a:ext cx="9500820" cy="4801314"/>
          </a:xfrm>
          <a:prstGeom prst="rect">
            <a:avLst/>
          </a:prstGeom>
          <a:noFill/>
        </p:spPr>
        <p:txBody>
          <a:bodyPr wrap="square" rtlCol="0">
            <a:spAutoFit/>
          </a:bodyPr>
          <a:lstStyle/>
          <a:p>
            <a:endParaRPr lang="en-CA" b="1" dirty="0">
              <a:solidFill>
                <a:schemeClr val="accent1"/>
              </a:solidFill>
            </a:endParaRPr>
          </a:p>
          <a:p>
            <a:pPr>
              <a:buClr>
                <a:schemeClr val="accent1"/>
              </a:buClr>
            </a:pPr>
            <a:r>
              <a:rPr lang="en-CA" b="1" dirty="0">
                <a:solidFill>
                  <a:schemeClr val="accent1"/>
                </a:solidFill>
              </a:rPr>
              <a:t>COMPLIANCE ASSURANCE &amp; ASSESSMENT</a:t>
            </a:r>
          </a:p>
          <a:p>
            <a:pPr marL="742950" lvl="1" indent="-285750">
              <a:buClr>
                <a:schemeClr val="accent1"/>
              </a:buClr>
              <a:buFont typeface="Courier New" panose="02070309020205020404" pitchFamily="49" charset="0"/>
              <a:buChar char="o"/>
            </a:pPr>
            <a:r>
              <a:rPr lang="en-CA" dirty="0"/>
              <a:t>Achieve real time compliance awareness – are you audit ready? We can help you get there.</a:t>
            </a: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“TURN KEY” COMPLIANCE IMPLEMENTATION</a:t>
            </a:r>
          </a:p>
          <a:p>
            <a:pPr marL="742950" lvl="1" indent="-285750">
              <a:buClr>
                <a:schemeClr val="accent1"/>
              </a:buClr>
              <a:buFont typeface="Courier New" panose="02070309020205020404" pitchFamily="49" charset="0"/>
              <a:buChar char="o"/>
            </a:pPr>
            <a:r>
              <a:rPr lang="en-CA" i="1" dirty="0"/>
              <a:t>“</a:t>
            </a:r>
            <a:r>
              <a:rPr lang="en-CA" dirty="0"/>
              <a:t>Day 1 and Beyond” Compliance - AESI maps the course and is there to guide your organization to compliance readiness.</a:t>
            </a: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COMPLIANCE ADVISORY</a:t>
            </a:r>
          </a:p>
          <a:p>
            <a:pPr marL="742950" lvl="1" indent="-285750">
              <a:buClr>
                <a:schemeClr val="accent1"/>
              </a:buClr>
              <a:buFont typeface="Courier New" panose="02070309020205020404" pitchFamily="49" charset="0"/>
              <a:buChar char="o"/>
            </a:pPr>
            <a:r>
              <a:rPr lang="en-CA" dirty="0"/>
              <a:t>Whether a simple question, interpretation or a complex response to a regulator, AESI provides real-time support for your compliance team when and where needed. </a:t>
            </a:r>
          </a:p>
          <a:p>
            <a:pPr marL="285750" indent="-285750">
              <a:buFont typeface="Arial" panose="020B0604020202020204" pitchFamily="34" charset="0"/>
              <a:buChar char="•"/>
            </a:pPr>
            <a:endParaRPr lang="en-CA" b="1" dirty="0">
              <a:solidFill>
                <a:schemeClr val="accent1"/>
              </a:solidFill>
            </a:endParaRPr>
          </a:p>
          <a:p>
            <a:pPr>
              <a:buClr>
                <a:schemeClr val="accent1"/>
              </a:buClr>
            </a:pPr>
            <a:r>
              <a:rPr lang="en-CA" b="1" dirty="0">
                <a:solidFill>
                  <a:schemeClr val="accent1"/>
                </a:solidFill>
              </a:rPr>
              <a:t>FULL-SERVICE NERC COMPLIANCE MANAGEMENT</a:t>
            </a:r>
          </a:p>
          <a:p>
            <a:pPr marL="742950" lvl="1" indent="-285750">
              <a:buClr>
                <a:schemeClr val="accent1"/>
              </a:buClr>
              <a:buFont typeface="Courier New" panose="02070309020205020404" pitchFamily="49" charset="0"/>
              <a:buChar char="o"/>
            </a:pPr>
            <a:r>
              <a:rPr lang="en-US" dirty="0"/>
              <a:t>Depend on AESI to manage NERC Compliance readiness - while you focus on day-to-day operations.</a:t>
            </a:r>
          </a:p>
          <a:p>
            <a:pPr marL="285750" indent="-285750">
              <a:buFont typeface="Arial" panose="020B0604020202020204" pitchFamily="34" charset="0"/>
              <a:buChar char="•"/>
            </a:pPr>
            <a:endParaRPr lang="en-CA" b="1" dirty="0">
              <a:solidFill>
                <a:schemeClr val="accent1"/>
              </a:solidFill>
            </a:endParaRPr>
          </a:p>
        </p:txBody>
      </p:sp>
      <p:pic>
        <p:nvPicPr>
          <p:cNvPr id="10" name="Graphic 9" descr="Map with pin with solid fill">
            <a:extLst>
              <a:ext uri="{FF2B5EF4-FFF2-40B4-BE49-F238E27FC236}">
                <a16:creationId xmlns:a16="http://schemas.microsoft.com/office/drawing/2014/main" id="{A0D325C8-9C42-4BC2-B9FE-21FAD7288E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174" y="2340134"/>
            <a:ext cx="914400" cy="914400"/>
          </a:xfrm>
          <a:prstGeom prst="rect">
            <a:avLst/>
          </a:prstGeom>
        </p:spPr>
      </p:pic>
      <p:pic>
        <p:nvPicPr>
          <p:cNvPr id="12" name="Graphic 11" descr="Classroom with solid fill">
            <a:extLst>
              <a:ext uri="{FF2B5EF4-FFF2-40B4-BE49-F238E27FC236}">
                <a16:creationId xmlns:a16="http://schemas.microsoft.com/office/drawing/2014/main" id="{F8B89127-4C50-4AF0-A47E-DA9765886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174" y="3571682"/>
            <a:ext cx="914400" cy="914400"/>
          </a:xfrm>
          <a:prstGeom prst="rect">
            <a:avLst/>
          </a:prstGeom>
        </p:spPr>
      </p:pic>
      <p:pic>
        <p:nvPicPr>
          <p:cNvPr id="18" name="Graphic 17" descr="Steering Wheel with solid fill">
            <a:extLst>
              <a:ext uri="{FF2B5EF4-FFF2-40B4-BE49-F238E27FC236}">
                <a16:creationId xmlns:a16="http://schemas.microsoft.com/office/drawing/2014/main" id="{787EEB23-0846-4DE8-B4E6-133355D7B9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174" y="4790440"/>
            <a:ext cx="914400" cy="914400"/>
          </a:xfrm>
          <a:prstGeom prst="rect">
            <a:avLst/>
          </a:prstGeom>
        </p:spPr>
      </p:pic>
      <p:pic>
        <p:nvPicPr>
          <p:cNvPr id="20" name="Graphic 19" descr="Hurdle with solid fill">
            <a:extLst>
              <a:ext uri="{FF2B5EF4-FFF2-40B4-BE49-F238E27FC236}">
                <a16:creationId xmlns:a16="http://schemas.microsoft.com/office/drawing/2014/main" id="{0F427C4F-D4B2-4F21-9DAA-3B9A9D96C6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7174" y="1240691"/>
            <a:ext cx="914400" cy="914400"/>
          </a:xfrm>
          <a:prstGeom prst="rect">
            <a:avLst/>
          </a:prstGeom>
        </p:spPr>
      </p:pic>
    </p:spTree>
    <p:extLst>
      <p:ext uri="{BB962C8B-B14F-4D97-AF65-F5344CB8AC3E}">
        <p14:creationId xmlns:p14="http://schemas.microsoft.com/office/powerpoint/2010/main" val="329717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E9-86A5-4B08-9081-7C2F42F0E4EF}"/>
              </a:ext>
            </a:extLst>
          </p:cNvPr>
          <p:cNvSpPr>
            <a:spLocks noGrp="1"/>
          </p:cNvSpPr>
          <p:nvPr>
            <p:ph type="title"/>
          </p:nvPr>
        </p:nvSpPr>
        <p:spPr/>
        <p:txBody>
          <a:bodyPr/>
          <a:lstStyle/>
          <a:p>
            <a:r>
              <a:rPr lang="en-US" dirty="0"/>
              <a:t>Select Regulatory Compliance Clients</a:t>
            </a:r>
            <a:endParaRPr lang="en-CA" dirty="0"/>
          </a:p>
        </p:txBody>
      </p:sp>
      <p:sp>
        <p:nvSpPr>
          <p:cNvPr id="4" name="Footer Placeholder 3">
            <a:extLst>
              <a:ext uri="{FF2B5EF4-FFF2-40B4-BE49-F238E27FC236}">
                <a16:creationId xmlns:a16="http://schemas.microsoft.com/office/drawing/2014/main" id="{EEF4B49F-9C67-479D-A98E-9A53BAD0473C}"/>
              </a:ext>
            </a:extLst>
          </p:cNvPr>
          <p:cNvSpPr>
            <a:spLocks noGrp="1"/>
          </p:cNvSpPr>
          <p:nvPr>
            <p:ph type="ftr" sz="quarter" idx="11"/>
          </p:nvPr>
        </p:nvSpPr>
        <p:spPr/>
        <p:txBody>
          <a:bodyPr/>
          <a:lstStyle/>
          <a:p>
            <a:r>
              <a:rPr lang="en-US" dirty="0"/>
              <a:t>Overview of AESI - Industry's Trusted Advisor</a:t>
            </a:r>
          </a:p>
        </p:txBody>
      </p:sp>
      <p:sp>
        <p:nvSpPr>
          <p:cNvPr id="5" name="Slide Number Placeholder 4">
            <a:extLst>
              <a:ext uri="{FF2B5EF4-FFF2-40B4-BE49-F238E27FC236}">
                <a16:creationId xmlns:a16="http://schemas.microsoft.com/office/drawing/2014/main" id="{636FF7C6-5763-4BF5-9048-82F0E9A55BFF}"/>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2" descr="Home - Atura Power">
            <a:extLst>
              <a:ext uri="{FF2B5EF4-FFF2-40B4-BE49-F238E27FC236}">
                <a16:creationId xmlns:a16="http://schemas.microsoft.com/office/drawing/2014/main" id="{B55C7F59-576F-3CFE-B6FD-0D1C54BC0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999" y="1679137"/>
            <a:ext cx="3442840" cy="654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ROOKFIELD RENEWABLE - Androscoggin Valley Chamber of Commerce">
            <a:extLst>
              <a:ext uri="{FF2B5EF4-FFF2-40B4-BE49-F238E27FC236}">
                <a16:creationId xmlns:a16="http://schemas.microsoft.com/office/drawing/2014/main" id="{36DE6D3B-6FFF-E72C-1EF6-41ECEA850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220" y="1636623"/>
            <a:ext cx="2515397" cy="7395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BE3C6F7-9DCC-4D88-FD41-9BE5063F691C}"/>
              </a:ext>
            </a:extLst>
          </p:cNvPr>
          <p:cNvPicPr>
            <a:picLocks noChangeAspect="1"/>
          </p:cNvPicPr>
          <p:nvPr/>
        </p:nvPicPr>
        <p:blipFill>
          <a:blip r:embed="rId5"/>
          <a:stretch>
            <a:fillRect/>
          </a:stretch>
        </p:blipFill>
        <p:spPr>
          <a:xfrm>
            <a:off x="8577261" y="3195955"/>
            <a:ext cx="2202317" cy="899279"/>
          </a:xfrm>
          <a:prstGeom prst="rect">
            <a:avLst/>
          </a:prstGeom>
        </p:spPr>
      </p:pic>
      <p:pic>
        <p:nvPicPr>
          <p:cNvPr id="9" name="Picture 8">
            <a:extLst>
              <a:ext uri="{FF2B5EF4-FFF2-40B4-BE49-F238E27FC236}">
                <a16:creationId xmlns:a16="http://schemas.microsoft.com/office/drawing/2014/main" id="{7A9D3C61-0E4E-0230-46D9-8B990DC9A17F}"/>
              </a:ext>
            </a:extLst>
          </p:cNvPr>
          <p:cNvPicPr>
            <a:picLocks noChangeAspect="1"/>
          </p:cNvPicPr>
          <p:nvPr/>
        </p:nvPicPr>
        <p:blipFill>
          <a:blip r:embed="rId6"/>
          <a:stretch>
            <a:fillRect/>
          </a:stretch>
        </p:blipFill>
        <p:spPr>
          <a:xfrm>
            <a:off x="680918" y="1387656"/>
            <a:ext cx="3120361" cy="1237461"/>
          </a:xfrm>
          <a:prstGeom prst="rect">
            <a:avLst/>
          </a:prstGeom>
        </p:spPr>
      </p:pic>
      <p:pic>
        <p:nvPicPr>
          <p:cNvPr id="10" name="Picture 9">
            <a:extLst>
              <a:ext uri="{FF2B5EF4-FFF2-40B4-BE49-F238E27FC236}">
                <a16:creationId xmlns:a16="http://schemas.microsoft.com/office/drawing/2014/main" id="{0BCDA81C-559B-5AE2-4909-277631F4D6A0}"/>
              </a:ext>
            </a:extLst>
          </p:cNvPr>
          <p:cNvPicPr>
            <a:picLocks noChangeAspect="1"/>
          </p:cNvPicPr>
          <p:nvPr/>
        </p:nvPicPr>
        <p:blipFill>
          <a:blip r:embed="rId7"/>
          <a:stretch>
            <a:fillRect/>
          </a:stretch>
        </p:blipFill>
        <p:spPr>
          <a:xfrm>
            <a:off x="841342" y="4562058"/>
            <a:ext cx="2799512" cy="1465078"/>
          </a:xfrm>
          <a:prstGeom prst="rect">
            <a:avLst/>
          </a:prstGeom>
        </p:spPr>
      </p:pic>
      <p:pic>
        <p:nvPicPr>
          <p:cNvPr id="11" name="Picture 10">
            <a:extLst>
              <a:ext uri="{FF2B5EF4-FFF2-40B4-BE49-F238E27FC236}">
                <a16:creationId xmlns:a16="http://schemas.microsoft.com/office/drawing/2014/main" id="{7CF60B4A-7F53-06FD-6220-E381E89BECB9}"/>
              </a:ext>
            </a:extLst>
          </p:cNvPr>
          <p:cNvPicPr>
            <a:picLocks noChangeAspect="1"/>
          </p:cNvPicPr>
          <p:nvPr/>
        </p:nvPicPr>
        <p:blipFill>
          <a:blip r:embed="rId8"/>
          <a:stretch>
            <a:fillRect/>
          </a:stretch>
        </p:blipFill>
        <p:spPr>
          <a:xfrm>
            <a:off x="4540691" y="3146852"/>
            <a:ext cx="2992454" cy="997485"/>
          </a:xfrm>
          <a:prstGeom prst="rect">
            <a:avLst/>
          </a:prstGeom>
        </p:spPr>
      </p:pic>
      <p:pic>
        <p:nvPicPr>
          <p:cNvPr id="3" name="Picture 2">
            <a:extLst>
              <a:ext uri="{FF2B5EF4-FFF2-40B4-BE49-F238E27FC236}">
                <a16:creationId xmlns:a16="http://schemas.microsoft.com/office/drawing/2014/main" id="{F5855FA1-E053-5DC6-7E84-BFD99DA296E6}"/>
              </a:ext>
            </a:extLst>
          </p:cNvPr>
          <p:cNvPicPr>
            <a:picLocks noChangeAspect="1"/>
          </p:cNvPicPr>
          <p:nvPr/>
        </p:nvPicPr>
        <p:blipFill rotWithShape="1">
          <a:blip r:embed="rId9"/>
          <a:srcRect t="13179" b="18394"/>
          <a:stretch/>
        </p:blipFill>
        <p:spPr>
          <a:xfrm>
            <a:off x="8158126" y="4750188"/>
            <a:ext cx="3040586" cy="1088819"/>
          </a:xfrm>
          <a:prstGeom prst="rect">
            <a:avLst/>
          </a:prstGeom>
        </p:spPr>
      </p:pic>
      <p:pic>
        <p:nvPicPr>
          <p:cNvPr id="12" name="Picture 11">
            <a:extLst>
              <a:ext uri="{FF2B5EF4-FFF2-40B4-BE49-F238E27FC236}">
                <a16:creationId xmlns:a16="http://schemas.microsoft.com/office/drawing/2014/main" id="{089DA784-5C17-01F8-C449-95E2B5734FAD}"/>
              </a:ext>
            </a:extLst>
          </p:cNvPr>
          <p:cNvPicPr>
            <a:picLocks noChangeAspect="1"/>
          </p:cNvPicPr>
          <p:nvPr/>
        </p:nvPicPr>
        <p:blipFill rotWithShape="1">
          <a:blip r:embed="rId10"/>
          <a:srcRect l="2800" r="1912" b="16045"/>
          <a:stretch/>
        </p:blipFill>
        <p:spPr>
          <a:xfrm>
            <a:off x="841342" y="2998129"/>
            <a:ext cx="2799512" cy="1294930"/>
          </a:xfrm>
          <a:prstGeom prst="rect">
            <a:avLst/>
          </a:prstGeom>
        </p:spPr>
      </p:pic>
      <p:pic>
        <p:nvPicPr>
          <p:cNvPr id="14" name="Picture 13">
            <a:extLst>
              <a:ext uri="{FF2B5EF4-FFF2-40B4-BE49-F238E27FC236}">
                <a16:creationId xmlns:a16="http://schemas.microsoft.com/office/drawing/2014/main" id="{BC11FEE7-8D5E-718B-798B-94EFEBE4672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tretch>
            <a:fillRect/>
          </a:stretch>
        </p:blipFill>
        <p:spPr>
          <a:xfrm>
            <a:off x="4636743" y="4656422"/>
            <a:ext cx="2800350" cy="1276350"/>
          </a:xfrm>
          <a:prstGeom prst="rect">
            <a:avLst/>
          </a:prstGeom>
        </p:spPr>
      </p:pic>
    </p:spTree>
    <p:extLst>
      <p:ext uri="{BB962C8B-B14F-4D97-AF65-F5344CB8AC3E}">
        <p14:creationId xmlns:p14="http://schemas.microsoft.com/office/powerpoint/2010/main" val="3927315976"/>
      </p:ext>
    </p:extLst>
  </p:cSld>
  <p:clrMapOvr>
    <a:masterClrMapping/>
  </p:clrMapOvr>
</p:sld>
</file>

<file path=ppt/theme/theme1.xml><?xml version="1.0" encoding="utf-8"?>
<a:theme xmlns:a="http://schemas.openxmlformats.org/drawingml/2006/main" name="Quotable">
  <a:themeElements>
    <a:clrScheme name="Custom 1">
      <a:dk1>
        <a:srgbClr val="FFFFFF"/>
      </a:dk1>
      <a:lt1>
        <a:srgbClr val="58595B"/>
      </a:lt1>
      <a:dk2>
        <a:srgbClr val="FFFFFF"/>
      </a:dk2>
      <a:lt2>
        <a:srgbClr val="FFFFFF"/>
      </a:lt2>
      <a:accent1>
        <a:srgbClr val="00539B"/>
      </a:accent1>
      <a:accent2>
        <a:srgbClr val="FFFFFF"/>
      </a:accent2>
      <a:accent3>
        <a:srgbClr val="B32317"/>
      </a:accent3>
      <a:accent4>
        <a:srgbClr val="79BDE8"/>
      </a:accent4>
      <a:accent5>
        <a:srgbClr val="49176D"/>
      </a:accent5>
      <a:accent6>
        <a:srgbClr val="387C2C"/>
      </a:accent6>
      <a:hlink>
        <a:srgbClr val="00539B"/>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2095</TotalTime>
  <Words>1737</Words>
  <Application>Microsoft Office PowerPoint</Application>
  <PresentationFormat>Widescreen</PresentationFormat>
  <Paragraphs>262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Courier New</vt:lpstr>
      <vt:lpstr>Wingdings 2</vt:lpstr>
      <vt:lpstr>Quotable</vt:lpstr>
      <vt:lpstr>Overview of AESI</vt:lpstr>
      <vt:lpstr>Overview of AESI</vt:lpstr>
      <vt:lpstr>AESI’s Service Offerings</vt:lpstr>
      <vt:lpstr>Management Consulting Services</vt:lpstr>
      <vt:lpstr>Management Consulting – Value to our Clients</vt:lpstr>
      <vt:lpstr>Select Management Consulting Clients</vt:lpstr>
      <vt:lpstr>PowerPoint Presentation</vt:lpstr>
      <vt:lpstr>Regulatory Compliance – Value to our Clients</vt:lpstr>
      <vt:lpstr>Select Regulatory Compliance Clients</vt:lpstr>
      <vt:lpstr>Operational Technology</vt:lpstr>
      <vt:lpstr>Operational Technology – Value to our Clients</vt:lpstr>
      <vt:lpstr>Select Operational Technology Clients</vt:lpstr>
      <vt:lpstr>Cyber Security</vt:lpstr>
      <vt:lpstr>Cyber Security – Value to our Clients</vt:lpstr>
      <vt:lpstr>Select Cyber Security Clients</vt:lpstr>
      <vt:lpstr>Energy Solutions</vt:lpstr>
      <vt:lpstr>Energy Solutions – Value to our Clients</vt:lpstr>
      <vt:lpstr>Select Energy Solutions Clients</vt:lpstr>
      <vt:lpstr>Training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Mooney</dc:creator>
  <cp:lastModifiedBy>Doug Westlund</cp:lastModifiedBy>
  <cp:revision>71</cp:revision>
  <dcterms:created xsi:type="dcterms:W3CDTF">2018-08-23T21:17:04Z</dcterms:created>
  <dcterms:modified xsi:type="dcterms:W3CDTF">2022-09-06T18:51:21Z</dcterms:modified>
</cp:coreProperties>
</file>