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84"/>
  </p:normalViewPr>
  <p:slideViewPr>
    <p:cSldViewPr snapToGrid="0">
      <p:cViewPr varScale="1">
        <p:scale>
          <a:sx n="109" d="100"/>
          <a:sy n="109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3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929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948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112468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339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662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307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24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3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6111" y="267518"/>
            <a:ext cx="10257241" cy="7676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80CF8D2-24B9-6940-B447-5EA34B40C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10" y="1058355"/>
            <a:ext cx="10257242" cy="74825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3600" i="1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724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6111" y="279093"/>
            <a:ext cx="10257241" cy="7676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F9EE1DDA-7827-4818-8B09-4A23ABD9D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10" y="1069930"/>
            <a:ext cx="10257242" cy="74825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3600" i="1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440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6111" y="279093"/>
            <a:ext cx="10257241" cy="7676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2C61271-7BD2-4C4C-8E82-1CC6249BF5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10" y="1069930"/>
            <a:ext cx="10257242" cy="74825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3600" i="1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57969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6111" y="279093"/>
            <a:ext cx="10257241" cy="7676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EFF258FD-222C-6CD4-250A-0DC395B89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10" y="1069930"/>
            <a:ext cx="10257242" cy="74825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3600" i="1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91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4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8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0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224891" y="0"/>
            <a:ext cx="685800" cy="18172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257241" cy="767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9800040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931143" y="2311563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727077" y="374615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4344" y="59673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86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800"/>
        </a:spcAft>
        <a:buClr>
          <a:srgbClr val="C00000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800"/>
        </a:spcAft>
        <a:buClr>
          <a:srgbClr val="C00000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1800"/>
        </a:spcAft>
        <a:buClr>
          <a:srgbClr val="C00000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1800"/>
        </a:spcAft>
        <a:buClr>
          <a:srgbClr val="C00000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1800"/>
        </a:spcAft>
        <a:buClr>
          <a:srgbClr val="C00000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hyperlink" Target="mailto:mmccain@hometownconnections.com" TargetMode="External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9B4F-7B2B-7CAF-81E4-9027D8DDB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611086"/>
            <a:ext cx="6115302" cy="3166295"/>
          </a:xfrm>
        </p:spPr>
        <p:txBody>
          <a:bodyPr anchor="t">
            <a:normAutofit/>
          </a:bodyPr>
          <a:lstStyle/>
          <a:p>
            <a:pPr>
              <a:lnSpc>
                <a:spcPts val="7000"/>
              </a:lnSpc>
            </a:pPr>
            <a:r>
              <a:rPr lang="en-US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Strategic Planning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9683A-4234-CF18-7849-ADB0BB51C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4777380"/>
            <a:ext cx="6115302" cy="129517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000" cap="none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Mark McCain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cap="none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Executive Consultant/Strategic Planning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0B6954B-F139-4ECC-9864-6F06ACA89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56" y="2548459"/>
            <a:ext cx="3291840" cy="1730871"/>
          </a:xfrm>
          <a:prstGeom prst="rect">
            <a:avLst/>
          </a:prstGeom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AA2318-BA59-7E1C-9A83-02827A5A097E}"/>
              </a:ext>
            </a:extLst>
          </p:cNvPr>
          <p:cNvSpPr/>
          <p:nvPr/>
        </p:nvSpPr>
        <p:spPr>
          <a:xfrm>
            <a:off x="10437812" y="0"/>
            <a:ext cx="685800" cy="1141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71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C7990-5C20-E771-B1E4-9CD3DBB1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67518"/>
            <a:ext cx="10361857" cy="767687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My Background: 35 Years at FMPA in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1E3A7-2F2C-6D4C-E345-42DF518A9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918"/>
            <a:ext cx="9904657" cy="4195481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Retired from Florida Municipal Power Agency (FMPA) in February 2022 after 35 years with the power agency</a:t>
            </a:r>
          </a:p>
          <a:p>
            <a:pPr>
              <a:spcAft>
                <a:spcPts val="2400"/>
              </a:spcAft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 of FMPA’s senior leadership team since 2006</a:t>
            </a:r>
          </a:p>
          <a:p>
            <a:pPr>
              <a:spcAft>
                <a:spcPts val="2400"/>
              </a:spcAft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Leadership responsibility at various times for Member Services, PR, Public Affairs, HR, Administrative Services</a:t>
            </a:r>
          </a:p>
          <a:p>
            <a:pPr>
              <a:spcAft>
                <a:spcPts val="2400"/>
              </a:spcAft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Facilitated strategic plans for FMPA and its members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1A48F-4200-3A8C-0133-AA6E4392E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Facilitated Strategic Plans for FMPA and Its Members</a:t>
            </a:r>
          </a:p>
        </p:txBody>
      </p:sp>
    </p:spTree>
    <p:extLst>
      <p:ext uri="{BB962C8B-B14F-4D97-AF65-F5344CB8AC3E}">
        <p14:creationId xmlns:p14="http://schemas.microsoft.com/office/powerpoint/2010/main" val="1198239839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AA9A1-E6B4-4D0B-6273-B8B39E1C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817077"/>
            <a:ext cx="3352375" cy="25250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Start with a Shared Understanding of Terms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CD807-A28A-085F-4C8B-92C70E1D09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91925" y="4342146"/>
            <a:ext cx="3352375" cy="162150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Definitions of Common Strategic Planning Terms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07DB02F-20B0-37A2-1995-87D04E2C5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598725"/>
              </p:ext>
            </p:extLst>
          </p:nvPr>
        </p:nvGraphicFramePr>
        <p:xfrm>
          <a:off x="643854" y="656491"/>
          <a:ext cx="6437856" cy="56505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1389636">
                  <a:extLst>
                    <a:ext uri="{9D8B030D-6E8A-4147-A177-3AD203B41FA5}">
                      <a16:colId xmlns:a16="http://schemas.microsoft.com/office/drawing/2014/main" val="2871560572"/>
                    </a:ext>
                  </a:extLst>
                </a:gridCol>
                <a:gridCol w="5048220">
                  <a:extLst>
                    <a:ext uri="{9D8B030D-6E8A-4147-A177-3AD203B41FA5}">
                      <a16:colId xmlns:a16="http://schemas.microsoft.com/office/drawing/2014/main" val="2190869950"/>
                    </a:ext>
                  </a:extLst>
                </a:gridCol>
              </a:tblGrid>
              <a:tr h="1103012">
                <a:tc>
                  <a:txBody>
                    <a:bodyPr/>
                    <a:lstStyle/>
                    <a:p>
                      <a:r>
                        <a:rPr lang="en-US" sz="2000" b="1"/>
                        <a:t>Vision</a:t>
                      </a:r>
                    </a:p>
                  </a:txBody>
                  <a:tcPr marL="79931" marR="79931" marT="39965" marB="39965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Image of the future we seek to create. If successful at achieving the Mission, this is what the future looks like.</a:t>
                      </a:r>
                    </a:p>
                  </a:txBody>
                  <a:tcPr marL="79931" marR="79931" marT="39965" marB="39965" anchor="ctr"/>
                </a:tc>
                <a:extLst>
                  <a:ext uri="{0D108BD9-81ED-4DB2-BD59-A6C34878D82A}">
                    <a16:rowId xmlns:a16="http://schemas.microsoft.com/office/drawing/2014/main" val="3591502287"/>
                  </a:ext>
                </a:extLst>
              </a:tr>
              <a:tr h="1425532">
                <a:tc>
                  <a:txBody>
                    <a:bodyPr/>
                    <a:lstStyle/>
                    <a:p>
                      <a:r>
                        <a:rPr lang="en-US" sz="2000" b="1"/>
                        <a:t>Mission</a:t>
                      </a:r>
                    </a:p>
                  </a:txBody>
                  <a:tcPr marL="79931" marR="79931" marT="39965" marB="39965" anchor="ctr"/>
                </a:tc>
                <a:tc>
                  <a:txBody>
                    <a:bodyPr/>
                    <a:lstStyle/>
                    <a:p>
                      <a:r>
                        <a:rPr lang="en-US" sz="2000" b="0"/>
                        <a:t>A statement of the overall purpose of an organization. It describes what the organization does, for whom it does it, and what are the benefit.</a:t>
                      </a:r>
                    </a:p>
                  </a:txBody>
                  <a:tcPr marL="79931" marR="79931" marT="39965" marB="39965" anchor="ctr"/>
                </a:tc>
                <a:extLst>
                  <a:ext uri="{0D108BD9-81ED-4DB2-BD59-A6C34878D82A}">
                    <a16:rowId xmlns:a16="http://schemas.microsoft.com/office/drawing/2014/main" val="891158567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r>
                        <a:rPr lang="en-US" sz="2000" b="1"/>
                        <a:t>Values</a:t>
                      </a:r>
                    </a:p>
                  </a:txBody>
                  <a:tcPr marL="79931" marR="79931" marT="39965" marB="39965" anchor="ctr"/>
                </a:tc>
                <a:tc>
                  <a:txBody>
                    <a:bodyPr/>
                    <a:lstStyle/>
                    <a:p>
                      <a:r>
                        <a:rPr lang="en-US" sz="2000" b="0"/>
                        <a:t>General guidelines that set the foundation for how an organization operates.</a:t>
                      </a:r>
                    </a:p>
                  </a:txBody>
                  <a:tcPr marL="79931" marR="79931" marT="39965" marB="39965" anchor="ctr"/>
                </a:tc>
                <a:extLst>
                  <a:ext uri="{0D108BD9-81ED-4DB2-BD59-A6C34878D82A}">
                    <a16:rowId xmlns:a16="http://schemas.microsoft.com/office/drawing/2014/main" val="1644860146"/>
                  </a:ext>
                </a:extLst>
              </a:tr>
              <a:tr h="1103012">
                <a:tc>
                  <a:txBody>
                    <a:bodyPr/>
                    <a:lstStyle/>
                    <a:p>
                      <a:r>
                        <a:rPr lang="en-US" sz="2000" b="1"/>
                        <a:t>Goals</a:t>
                      </a:r>
                    </a:p>
                  </a:txBody>
                  <a:tcPr marL="79931" marR="79931" marT="39965" marB="39965" anchor="ctr"/>
                </a:tc>
                <a:tc>
                  <a:txBody>
                    <a:bodyPr/>
                    <a:lstStyle/>
                    <a:p>
                      <a:r>
                        <a:rPr lang="en-US" sz="2000" b="0"/>
                        <a:t>Broad, long-term aims that define accomplishment of the Mission. Goals can be external or internal.</a:t>
                      </a:r>
                    </a:p>
                  </a:txBody>
                  <a:tcPr marL="79931" marR="79931" marT="39965" marB="39965" anchor="ctr"/>
                </a:tc>
                <a:extLst>
                  <a:ext uri="{0D108BD9-81ED-4DB2-BD59-A6C34878D82A}">
                    <a16:rowId xmlns:a16="http://schemas.microsoft.com/office/drawing/2014/main" val="2140415837"/>
                  </a:ext>
                </a:extLst>
              </a:tr>
              <a:tr h="457977">
                <a:tc>
                  <a:txBody>
                    <a:bodyPr/>
                    <a:lstStyle/>
                    <a:p>
                      <a:r>
                        <a:rPr lang="en-US" sz="2000" b="1"/>
                        <a:t>Strategies</a:t>
                      </a:r>
                    </a:p>
                  </a:txBody>
                  <a:tcPr marL="79931" marR="79931" marT="39965" marB="39965" anchor="ctr"/>
                </a:tc>
                <a:tc>
                  <a:txBody>
                    <a:bodyPr/>
                    <a:lstStyle/>
                    <a:p>
                      <a:r>
                        <a:rPr lang="en-US" sz="2000" b="0"/>
                        <a:t>Broad activities required to achieve a Goal.</a:t>
                      </a:r>
                    </a:p>
                  </a:txBody>
                  <a:tcPr marL="79931" marR="79931" marT="39965" marB="39965" anchor="ctr"/>
                </a:tc>
                <a:extLst>
                  <a:ext uri="{0D108BD9-81ED-4DB2-BD59-A6C34878D82A}">
                    <a16:rowId xmlns:a16="http://schemas.microsoft.com/office/drawing/2014/main" val="1602028358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r>
                        <a:rPr lang="en-US" sz="2000" b="1"/>
                        <a:t>Action Plans</a:t>
                      </a:r>
                    </a:p>
                  </a:txBody>
                  <a:tcPr marL="79931" marR="79931" marT="39965" marB="39965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Specific steps to be taken, by whom and by when, to implement a Strategy.</a:t>
                      </a:r>
                    </a:p>
                  </a:txBody>
                  <a:tcPr marL="79931" marR="79931" marT="39965" marB="39965" anchor="ctr"/>
                </a:tc>
                <a:extLst>
                  <a:ext uri="{0D108BD9-81ED-4DB2-BD59-A6C34878D82A}">
                    <a16:rowId xmlns:a16="http://schemas.microsoft.com/office/drawing/2014/main" val="26359174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8F629E8-90D5-FDA8-1F0A-F757A3338937}"/>
              </a:ext>
            </a:extLst>
          </p:cNvPr>
          <p:cNvSpPr txBox="1"/>
          <p:nvPr/>
        </p:nvSpPr>
        <p:spPr>
          <a:xfrm>
            <a:off x="10855569" y="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19601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6DDB-5D4F-B223-189B-4BA62BE3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9241"/>
            <a:ext cx="10350135" cy="767687"/>
          </a:xfrm>
        </p:spPr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Strategic Planning Can Vary Based on Utility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A9A8E-57FC-8C56-5864-6AFA15547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110" y="1058355"/>
            <a:ext cx="10350134" cy="748257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Four Phases of a Typical Planning Process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09307E-D05D-D361-C9C1-0C572C4862F4}"/>
              </a:ext>
            </a:extLst>
          </p:cNvPr>
          <p:cNvCxnSpPr>
            <a:cxnSpLocks/>
          </p:cNvCxnSpPr>
          <p:nvPr/>
        </p:nvCxnSpPr>
        <p:spPr>
          <a:xfrm>
            <a:off x="2485571" y="6037938"/>
            <a:ext cx="6828098" cy="0"/>
          </a:xfrm>
          <a:prstGeom prst="line">
            <a:avLst/>
          </a:prstGeom>
          <a:ln w="95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33FFEDB-F77E-2AEA-6686-7D92708BB7BB}"/>
              </a:ext>
            </a:extLst>
          </p:cNvPr>
          <p:cNvSpPr/>
          <p:nvPr/>
        </p:nvSpPr>
        <p:spPr>
          <a:xfrm>
            <a:off x="1074062" y="2192769"/>
            <a:ext cx="2194560" cy="31242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96AD89-FBDB-42E6-7CB7-CE31134B4458}"/>
              </a:ext>
            </a:extLst>
          </p:cNvPr>
          <p:cNvSpPr/>
          <p:nvPr/>
        </p:nvSpPr>
        <p:spPr>
          <a:xfrm>
            <a:off x="1150262" y="2497569"/>
            <a:ext cx="2011680" cy="533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Brainstorm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95D9D7-A32D-3D59-B17F-4085DA1DC150}"/>
              </a:ext>
            </a:extLst>
          </p:cNvPr>
          <p:cNvSpPr txBox="1"/>
          <p:nvPr/>
        </p:nvSpPr>
        <p:spPr>
          <a:xfrm>
            <a:off x="1074062" y="3277153"/>
            <a:ext cx="2194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Staff brainstorms potential Goals and Strategies in an online survey and then meets to refine them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2AF53C94-B9F6-1176-5F22-4622FF20445D}"/>
              </a:ext>
            </a:extLst>
          </p:cNvPr>
          <p:cNvSpPr/>
          <p:nvPr/>
        </p:nvSpPr>
        <p:spPr>
          <a:xfrm rot="10800000">
            <a:off x="1865368" y="5316969"/>
            <a:ext cx="609600" cy="381000"/>
          </a:xfrm>
          <a:prstGeom prst="triangl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1F86E0-FFF1-6364-3E1E-09DF46F30E01}"/>
              </a:ext>
            </a:extLst>
          </p:cNvPr>
          <p:cNvSpPr/>
          <p:nvPr/>
        </p:nvSpPr>
        <p:spPr>
          <a:xfrm>
            <a:off x="3559628" y="2192769"/>
            <a:ext cx="2194560" cy="31242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CC6D14-C17C-CADF-46E6-82D60F471DB8}"/>
              </a:ext>
            </a:extLst>
          </p:cNvPr>
          <p:cNvSpPr/>
          <p:nvPr/>
        </p:nvSpPr>
        <p:spPr>
          <a:xfrm>
            <a:off x="3647551" y="2497569"/>
            <a:ext cx="2011680" cy="533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Rank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B1BC86-329B-3ED3-703E-1E5281EB3007}"/>
              </a:ext>
            </a:extLst>
          </p:cNvPr>
          <p:cNvSpPr txBox="1"/>
          <p:nvPr/>
        </p:nvSpPr>
        <p:spPr>
          <a:xfrm>
            <a:off x="3559628" y="3277153"/>
            <a:ext cx="2166238" cy="15029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Governing board and staff rank potential Goals and Strategies in an online survey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1919201D-1164-5FF6-D3F7-371619017ADB}"/>
              </a:ext>
            </a:extLst>
          </p:cNvPr>
          <p:cNvSpPr/>
          <p:nvPr/>
        </p:nvSpPr>
        <p:spPr>
          <a:xfrm rot="10800000">
            <a:off x="4350934" y="5316969"/>
            <a:ext cx="609600" cy="381000"/>
          </a:xfrm>
          <a:prstGeom prst="triangl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D76582-DE08-1054-9E8B-170316D79546}"/>
              </a:ext>
            </a:extLst>
          </p:cNvPr>
          <p:cNvSpPr/>
          <p:nvPr/>
        </p:nvSpPr>
        <p:spPr>
          <a:xfrm>
            <a:off x="6101798" y="2187187"/>
            <a:ext cx="2194560" cy="31242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43A2D68-7E12-0D5B-F449-68FB53F4871A}"/>
              </a:ext>
            </a:extLst>
          </p:cNvPr>
          <p:cNvSpPr/>
          <p:nvPr/>
        </p:nvSpPr>
        <p:spPr>
          <a:xfrm>
            <a:off x="6189721" y="2491987"/>
            <a:ext cx="2011680" cy="533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Shortlist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989045-0932-F7FE-161A-260095FC4917}"/>
              </a:ext>
            </a:extLst>
          </p:cNvPr>
          <p:cNvSpPr txBox="1"/>
          <p:nvPr/>
        </p:nvSpPr>
        <p:spPr>
          <a:xfrm>
            <a:off x="6101798" y="3295018"/>
            <a:ext cx="2194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Staff creates a PowerPoint with  information and a shortlist of key Strategies to achieve Goals</a:t>
            </a: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0F7AE8D1-3008-BAD6-FE9A-84C48ACB3424}"/>
              </a:ext>
            </a:extLst>
          </p:cNvPr>
          <p:cNvSpPr/>
          <p:nvPr/>
        </p:nvSpPr>
        <p:spPr>
          <a:xfrm rot="10800000">
            <a:off x="6893104" y="5311387"/>
            <a:ext cx="609600" cy="381000"/>
          </a:xfrm>
          <a:prstGeom prst="triangl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AE4D0-AE0C-59DA-4DB3-07788824AF77}"/>
              </a:ext>
            </a:extLst>
          </p:cNvPr>
          <p:cNvSpPr/>
          <p:nvPr/>
        </p:nvSpPr>
        <p:spPr>
          <a:xfrm>
            <a:off x="8672290" y="2184396"/>
            <a:ext cx="2194560" cy="3124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01FD81C-B19E-9D29-9958-C4E92A20AB20}"/>
              </a:ext>
            </a:extLst>
          </p:cNvPr>
          <p:cNvSpPr/>
          <p:nvPr/>
        </p:nvSpPr>
        <p:spPr>
          <a:xfrm>
            <a:off x="8760213" y="2489196"/>
            <a:ext cx="2011680" cy="533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Decide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896B56-5BA7-E6FD-8C2D-93E03749A202}"/>
              </a:ext>
            </a:extLst>
          </p:cNvPr>
          <p:cNvSpPr txBox="1"/>
          <p:nvPr/>
        </p:nvSpPr>
        <p:spPr>
          <a:xfrm>
            <a:off x="8672290" y="3292227"/>
            <a:ext cx="2194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 input from staff, governing board decided on Mission, Vision, Values, Goals and Strategies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19B6BD62-B799-FE11-9E16-D2DFC8E80336}"/>
              </a:ext>
            </a:extLst>
          </p:cNvPr>
          <p:cNvSpPr/>
          <p:nvPr/>
        </p:nvSpPr>
        <p:spPr>
          <a:xfrm rot="10800000">
            <a:off x="9463596" y="5308596"/>
            <a:ext cx="609600" cy="381000"/>
          </a:xfrm>
          <a:prstGeom prst="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55A107-AF37-4B0C-6560-5258C542298B}"/>
              </a:ext>
            </a:extLst>
          </p:cNvPr>
          <p:cNvSpPr txBox="1"/>
          <p:nvPr/>
        </p:nvSpPr>
        <p:spPr>
          <a:xfrm>
            <a:off x="1442618" y="5844507"/>
            <a:ext cx="14949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 Weeks Out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56646A-53D0-4D5A-0319-903BC2ADED43}"/>
              </a:ext>
            </a:extLst>
          </p:cNvPr>
          <p:cNvSpPr txBox="1"/>
          <p:nvPr/>
        </p:nvSpPr>
        <p:spPr>
          <a:xfrm>
            <a:off x="3957387" y="5844507"/>
            <a:ext cx="13779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7 Weeks Out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6FD1C6-F771-EA6F-32F3-AD429B6B71B9}"/>
              </a:ext>
            </a:extLst>
          </p:cNvPr>
          <p:cNvSpPr txBox="1"/>
          <p:nvPr/>
        </p:nvSpPr>
        <p:spPr>
          <a:xfrm>
            <a:off x="6510386" y="5850648"/>
            <a:ext cx="13779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 Weeks Out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802AFB-91E9-83AC-6472-2F05CD7D880A}"/>
              </a:ext>
            </a:extLst>
          </p:cNvPr>
          <p:cNvSpPr txBox="1"/>
          <p:nvPr/>
        </p:nvSpPr>
        <p:spPr>
          <a:xfrm>
            <a:off x="8949486" y="5847857"/>
            <a:ext cx="16333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Workshop Date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8E953706-9A2F-C0EF-0B09-2F6AEC3412DE}"/>
              </a:ext>
            </a:extLst>
          </p:cNvPr>
          <p:cNvSpPr/>
          <p:nvPr/>
        </p:nvSpPr>
        <p:spPr>
          <a:xfrm rot="5400000">
            <a:off x="3196213" y="5785892"/>
            <a:ext cx="533400" cy="4572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159FA401-31D5-EA8B-E599-A9C3A45FEAAD}"/>
              </a:ext>
            </a:extLst>
          </p:cNvPr>
          <p:cNvSpPr/>
          <p:nvPr/>
        </p:nvSpPr>
        <p:spPr>
          <a:xfrm rot="5400000">
            <a:off x="5700621" y="5792080"/>
            <a:ext cx="533400" cy="4572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47D758F8-C232-DC28-3E71-EF38F35702AB}"/>
              </a:ext>
            </a:extLst>
          </p:cNvPr>
          <p:cNvSpPr/>
          <p:nvPr/>
        </p:nvSpPr>
        <p:spPr>
          <a:xfrm rot="5400000">
            <a:off x="8268807" y="5786498"/>
            <a:ext cx="533400" cy="4572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31515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5B005-658E-F687-3EF1-31133AD5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i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Contact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18026-DD03-3C22-124F-AD8FD9D89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3714" y="2052918"/>
            <a:ext cx="6342743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0"/>
              </a:spcAft>
              <a:buClr>
                <a:schemeClr val="accent1"/>
              </a:buClr>
            </a:pPr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Mark McCain</a:t>
            </a:r>
          </a:p>
          <a:p>
            <a:pPr>
              <a:spcAft>
                <a:spcPts val="0"/>
              </a:spcAft>
              <a:buClr>
                <a:schemeClr val="accent1"/>
              </a:buClr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Executive Consultant/Strategic Planning</a:t>
            </a:r>
          </a:p>
          <a:p>
            <a:pPr>
              <a:spcAft>
                <a:spcPts val="0"/>
              </a:spcAft>
              <a:buClr>
                <a:schemeClr val="accent1"/>
              </a:buClr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Hometown Connections, Inc.</a:t>
            </a:r>
          </a:p>
          <a:p>
            <a:pPr>
              <a:spcAft>
                <a:spcPts val="0"/>
              </a:spcAft>
              <a:buClr>
                <a:schemeClr val="accent1"/>
              </a:buClr>
            </a:pP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Aft>
                <a:spcPts val="0"/>
              </a:spcAft>
              <a:buClr>
                <a:schemeClr val="accent1"/>
              </a:buClr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mmccain@hometownconnections.com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Aft>
                <a:spcPts val="0"/>
              </a:spcAft>
              <a:buClr>
                <a:schemeClr val="accent1"/>
              </a:buClr>
            </a:pP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Aft>
                <a:spcPts val="0"/>
              </a:spcAft>
              <a:buClr>
                <a:schemeClr val="accent1"/>
              </a:buClr>
            </a:pP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Aft>
                <a:spcPts val="0"/>
              </a:spcAft>
              <a:buClr>
                <a:schemeClr val="accent1"/>
              </a:buClr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Mobile 407-951-3668</a:t>
            </a:r>
          </a:p>
        </p:txBody>
      </p:sp>
      <p:pic>
        <p:nvPicPr>
          <p:cNvPr id="6" name="Picture Placeholder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009CBBE-ABBB-91BF-E14C-82F00CB5A5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8"/>
          <a:srcRect l="11750" r="18252" b="15917"/>
          <a:stretch/>
        </p:blipFill>
        <p:spPr>
          <a:xfrm>
            <a:off x="7594779" y="1899964"/>
            <a:ext cx="3278407" cy="3938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Graphic 7" descr="Email outline">
            <a:extLst>
              <a:ext uri="{FF2B5EF4-FFF2-40B4-BE49-F238E27FC236}">
                <a16:creationId xmlns:a16="http://schemas.microsoft.com/office/drawing/2014/main" id="{195F6851-78F8-7731-E777-515D4DE823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890" y="3833582"/>
            <a:ext cx="640080" cy="640080"/>
          </a:xfrm>
          <a:prstGeom prst="rect">
            <a:avLst/>
          </a:prstGeom>
        </p:spPr>
      </p:pic>
      <p:pic>
        <p:nvPicPr>
          <p:cNvPr id="10" name="Graphic 9" descr="Speaker phone outline">
            <a:extLst>
              <a:ext uri="{FF2B5EF4-FFF2-40B4-BE49-F238E27FC236}">
                <a16:creationId xmlns:a16="http://schemas.microsoft.com/office/drawing/2014/main" id="{72930D25-6729-B3B4-B7E1-8A867A7F0A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1324" y="5080369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37907"/>
      </p:ext>
    </p:extLst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10278</TotalTime>
  <Words>320</Words>
  <Application>Microsoft Macintosh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 3</vt:lpstr>
      <vt:lpstr>Ion</vt:lpstr>
      <vt:lpstr>Strategic Planning Services</vt:lpstr>
      <vt:lpstr>My Background: 35 Years at FMPA in Florida</vt:lpstr>
      <vt:lpstr>Start with a Shared Understanding of Terms</vt:lpstr>
      <vt:lpstr>Strategic Planning Can Vary Based on Utility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 Services</dc:title>
  <dc:creator>Mark McCain</dc:creator>
  <cp:lastModifiedBy>Mark McCain</cp:lastModifiedBy>
  <cp:revision>34</cp:revision>
  <cp:lastPrinted>2022-08-08T14:36:04Z</cp:lastPrinted>
  <dcterms:created xsi:type="dcterms:W3CDTF">2022-08-07T21:20:02Z</dcterms:created>
  <dcterms:modified xsi:type="dcterms:W3CDTF">2022-08-29T14:09:09Z</dcterms:modified>
</cp:coreProperties>
</file>